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1"/>
  </p:notesMasterIdLst>
  <p:sldIdLst>
    <p:sldId id="508" r:id="rId2"/>
    <p:sldId id="279" r:id="rId3"/>
    <p:sldId id="280" r:id="rId4"/>
    <p:sldId id="281" r:id="rId5"/>
    <p:sldId id="304" r:id="rId6"/>
    <p:sldId id="305" r:id="rId7"/>
    <p:sldId id="270" r:id="rId8"/>
    <p:sldId id="277" r:id="rId9"/>
    <p:sldId id="512" r:id="rId10"/>
    <p:sldId id="318" r:id="rId11"/>
    <p:sldId id="315" r:id="rId12"/>
    <p:sldId id="511" r:id="rId13"/>
    <p:sldId id="316" r:id="rId14"/>
    <p:sldId id="282" r:id="rId15"/>
    <p:sldId id="513" r:id="rId16"/>
    <p:sldId id="266" r:id="rId17"/>
    <p:sldId id="307" r:id="rId18"/>
    <p:sldId id="268" r:id="rId19"/>
    <p:sldId id="309" r:id="rId20"/>
    <p:sldId id="308" r:id="rId21"/>
    <p:sldId id="283" r:id="rId22"/>
    <p:sldId id="286" r:id="rId23"/>
    <p:sldId id="310" r:id="rId24"/>
    <p:sldId id="311" r:id="rId25"/>
    <p:sldId id="312" r:id="rId26"/>
    <p:sldId id="683" r:id="rId27"/>
    <p:sldId id="684" r:id="rId28"/>
    <p:sldId id="313" r:id="rId29"/>
    <p:sldId id="317" r:id="rId30"/>
    <p:sldId id="287" r:id="rId31"/>
    <p:sldId id="289" r:id="rId32"/>
    <p:sldId id="290" r:id="rId33"/>
    <p:sldId id="291" r:id="rId34"/>
    <p:sldId id="319" r:id="rId35"/>
    <p:sldId id="685" r:id="rId36"/>
    <p:sldId id="332" r:id="rId37"/>
    <p:sldId id="298" r:id="rId38"/>
    <p:sldId id="299" r:id="rId39"/>
    <p:sldId id="300" r:id="rId40"/>
    <p:sldId id="301" r:id="rId41"/>
    <p:sldId id="302" r:id="rId42"/>
    <p:sldId id="365" r:id="rId43"/>
    <p:sldId id="366" r:id="rId44"/>
    <p:sldId id="364" r:id="rId45"/>
    <p:sldId id="367" r:id="rId46"/>
    <p:sldId id="303" r:id="rId47"/>
    <p:sldId id="686" r:id="rId48"/>
    <p:sldId id="341" r:id="rId49"/>
    <p:sldId id="342" r:id="rId50"/>
    <p:sldId id="343" r:id="rId51"/>
    <p:sldId id="344" r:id="rId52"/>
    <p:sldId id="345" r:id="rId53"/>
    <p:sldId id="355" r:id="rId54"/>
    <p:sldId id="698" r:id="rId55"/>
    <p:sldId id="706" r:id="rId56"/>
    <p:sldId id="699" r:id="rId57"/>
    <p:sldId id="707" r:id="rId58"/>
    <p:sldId id="708" r:id="rId59"/>
    <p:sldId id="509" r:id="rId6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CE9E"/>
    <a:srgbClr val="FF9400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37"/>
    <p:restoredTop sz="96327"/>
  </p:normalViewPr>
  <p:slideViewPr>
    <p:cSldViewPr snapToGrid="0">
      <p:cViewPr varScale="1">
        <p:scale>
          <a:sx n="134" d="100"/>
          <a:sy n="134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2025/5/19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0367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859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7685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8F96B-ED1B-BD75-6F2A-EDF05EC2F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490072-82B0-B2C8-776F-8E99DB5E1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5EF0E8-326C-66EC-4EAD-4A1E4E544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FEFE1-6011-41DD-CDBB-9EAD0A49B3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8299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eijnAJhUSxsduzmdJXvxma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4.jpeg"/><Relationship Id="rId7" Type="http://schemas.openxmlformats.org/officeDocument/2006/relationships/image" Target="../media/image170.png"/><Relationship Id="rId12" Type="http://schemas.openxmlformats.org/officeDocument/2006/relationships/image" Target="../media/image2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210.png"/><Relationship Id="rId5" Type="http://schemas.openxmlformats.org/officeDocument/2006/relationships/image" Target="../media/image15.png"/><Relationship Id="rId10" Type="http://schemas.openxmlformats.org/officeDocument/2006/relationships/image" Target="../media/image200.png"/><Relationship Id="rId4" Type="http://schemas.openxmlformats.org/officeDocument/2006/relationships/image" Target="../media/image25.jpeg"/><Relationship Id="rId9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0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2474" y="4891651"/>
            <a:ext cx="5580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ea typeface="Microsoft JhengHei" panose="020B0604030504040204" pitchFamily="34" charset="-120"/>
                <a:cs typeface="Calibri" panose="020F0502020204030204" pitchFamily="34" charset="0"/>
              </a:rPr>
              <a:t>Retrieval-Augmented Generation (RAG)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2474" y="5952238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2025/05/19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DEED3F-C826-615A-5EF9-02C833E509E8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3"/>
              </a:rPr>
              <a:t>Slido # NLP_0519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1ABBDF8-20FA-FBD8-1DFB-E5367EA7A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3485" y="4891651"/>
            <a:ext cx="1461069" cy="146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2B3E9-3179-9AB3-8C99-E871E0FB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Task: </a:t>
            </a:r>
            <a:r>
              <a:rPr kumimoji="1" lang="en" altLang="zh-TW" dirty="0"/>
              <a:t>Open-domain question answering (ODQA)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415EEA-1116-37F0-7588-1BA37C622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FA0AE21-818C-16BA-F627-673BAC82A5B4}"/>
              </a:ext>
            </a:extLst>
          </p:cNvPr>
          <p:cNvSpPr txBox="1"/>
          <p:nvPr/>
        </p:nvSpPr>
        <p:spPr>
          <a:xfrm>
            <a:off x="722770" y="1779167"/>
            <a:ext cx="5693228" cy="373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Given </a:t>
            </a:r>
            <a:r>
              <a:rPr kumimoji="1" lang="en-US" altLang="zh-TW" sz="2000" dirty="0">
                <a:solidFill>
                  <a:srgbClr val="FF0000"/>
                </a:solidFill>
              </a:rPr>
              <a:t>a question x </a:t>
            </a:r>
            <a:r>
              <a:rPr kumimoji="1" lang="en-US" altLang="zh-TW" sz="2000" dirty="0"/>
              <a:t>such as “</a:t>
            </a:r>
            <a:r>
              <a:rPr kumimoji="1" lang="en-US" altLang="zh-TW" sz="2000" dirty="0">
                <a:solidFill>
                  <a:srgbClr val="FF0000"/>
                </a:solidFill>
              </a:rPr>
              <a:t>What is the currency of the UK?”, </a:t>
            </a:r>
            <a:r>
              <a:rPr kumimoji="1" lang="en-US" altLang="zh-TW" sz="2000" dirty="0"/>
              <a:t>a model must output the correct </a:t>
            </a:r>
            <a:r>
              <a:rPr kumimoji="1" lang="en-US" altLang="zh-TW" sz="2000" dirty="0">
                <a:solidFill>
                  <a:srgbClr val="00B050"/>
                </a:solidFill>
              </a:rPr>
              <a:t>answer string y</a:t>
            </a:r>
            <a:r>
              <a:rPr kumimoji="1" lang="en-US" altLang="zh-TW" sz="2000" dirty="0"/>
              <a:t>, “</a:t>
            </a:r>
            <a:r>
              <a:rPr kumimoji="1" lang="en-US" altLang="zh-TW" sz="2000" dirty="0">
                <a:solidFill>
                  <a:srgbClr val="00B050"/>
                </a:solidFill>
              </a:rPr>
              <a:t>pound</a:t>
            </a:r>
            <a:r>
              <a:rPr kumimoji="1" lang="en-US" altLang="zh-TW" sz="2000" dirty="0"/>
              <a:t>”.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“Open” refers to the fact that the model does not receive a pre-identified document that contains the answer (ODQA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任務沒有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context).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ODQA is like Reading comprehension (RC) tasks, such as </a:t>
            </a:r>
            <a:r>
              <a:rPr kumimoji="1" lang="en-US" altLang="zh-TW" sz="2000" dirty="0" err="1"/>
              <a:t>SQuAD</a:t>
            </a:r>
            <a:r>
              <a:rPr kumimoji="1" lang="en-US" altLang="zh-TW" sz="2000" dirty="0"/>
              <a:t>, but no relevant articles provided.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700C77D-19E0-5CF3-E104-364960088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280" y="2636825"/>
            <a:ext cx="3962400" cy="26791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C622A0D-EF85-3533-6799-18959D247499}"/>
              </a:ext>
            </a:extLst>
          </p:cNvPr>
          <p:cNvSpPr txBox="1"/>
          <p:nvPr/>
        </p:nvSpPr>
        <p:spPr>
          <a:xfrm>
            <a:off x="7309639" y="2119885"/>
            <a:ext cx="3729681" cy="504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/>
              <a:t>(Example of </a:t>
            </a:r>
            <a:r>
              <a:rPr kumimoji="1" lang="en-US" altLang="zh-TW" sz="2000" dirty="0" err="1"/>
              <a:t>SQuAD</a:t>
            </a:r>
            <a:r>
              <a:rPr kumimoji="1" lang="en-US" altLang="zh-TW" sz="2000" dirty="0"/>
              <a:t>,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context)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D155476-136C-278F-6273-A363258E7501}"/>
              </a:ext>
            </a:extLst>
          </p:cNvPr>
          <p:cNvSpPr txBox="1"/>
          <p:nvPr/>
        </p:nvSpPr>
        <p:spPr>
          <a:xfrm>
            <a:off x="2106385" y="6247494"/>
            <a:ext cx="797923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 err="1"/>
              <a:t>Guu</a:t>
            </a:r>
            <a:r>
              <a:rPr lang="en" altLang="zh-TW" sz="1100" dirty="0"/>
              <a:t>, Kelvin, et al. "Retrieval augmented language model pre-training." ICML 2020.</a:t>
            </a:r>
          </a:p>
          <a:p>
            <a:r>
              <a:rPr lang="en" altLang="zh-TW" sz="1100" dirty="0" err="1"/>
              <a:t>Rajpurkar</a:t>
            </a:r>
            <a:r>
              <a:rPr lang="en" altLang="zh-TW" sz="1100" dirty="0"/>
              <a:t>, P., Zhang, J., </a:t>
            </a:r>
            <a:r>
              <a:rPr lang="en" altLang="zh-TW" sz="1100" dirty="0" err="1"/>
              <a:t>Lopyrev</a:t>
            </a:r>
            <a:r>
              <a:rPr lang="en" altLang="zh-TW" sz="1100" dirty="0"/>
              <a:t>, K., &amp; Liang, P. (2016). </a:t>
            </a:r>
            <a:r>
              <a:rPr lang="en" altLang="zh-TW" sz="1100" dirty="0" err="1"/>
              <a:t>SQuAD</a:t>
            </a:r>
            <a:r>
              <a:rPr lang="en" altLang="zh-TW" sz="1100" dirty="0"/>
              <a:t>: 100,000+ Questions for Machine Comprehension of Text. EMNLP 2016.</a:t>
            </a:r>
          </a:p>
        </p:txBody>
      </p:sp>
    </p:spTree>
    <p:extLst>
      <p:ext uri="{BB962C8B-B14F-4D97-AF65-F5344CB8AC3E}">
        <p14:creationId xmlns:p14="http://schemas.microsoft.com/office/powerpoint/2010/main" val="116278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077625-BCFF-A52F-76A4-3CC9CC798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Retrievers for RAG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687F6B-E61C-EA16-CD44-D7731099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5344E76-C6F0-D77B-30ED-BF769DEC487D}"/>
              </a:ext>
            </a:extLst>
          </p:cNvPr>
          <p:cNvSpPr txBox="1"/>
          <p:nvPr/>
        </p:nvSpPr>
        <p:spPr>
          <a:xfrm>
            <a:off x="653143" y="1581343"/>
            <a:ext cx="10548869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Task-oriented training:</a:t>
            </a:r>
          </a:p>
          <a:p>
            <a:pPr marL="800100" lvl="1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Retrieval for open-domain question answering (ODQA)</a:t>
            </a:r>
          </a:p>
          <a:p>
            <a:pPr marL="800100" lvl="1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Sentence embeddings for semantic similarity tasks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1B85C28-6D56-83E5-DBFD-2A21FA396C30}"/>
              </a:ext>
            </a:extLst>
          </p:cNvPr>
          <p:cNvSpPr/>
          <p:nvPr/>
        </p:nvSpPr>
        <p:spPr>
          <a:xfrm>
            <a:off x="8194828" y="3797085"/>
            <a:ext cx="1170601" cy="6009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Model</a:t>
            </a:r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A5DCFF-A484-D7F1-4D5F-BA27E361B6E1}"/>
              </a:ext>
            </a:extLst>
          </p:cNvPr>
          <p:cNvSpPr/>
          <p:nvPr/>
        </p:nvSpPr>
        <p:spPr>
          <a:xfrm>
            <a:off x="1471158" y="5410160"/>
            <a:ext cx="1233385" cy="531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Sentence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53EF36-08CF-D39C-66E2-185CDD09D9B5}"/>
              </a:ext>
            </a:extLst>
          </p:cNvPr>
          <p:cNvSpPr/>
          <p:nvPr/>
        </p:nvSpPr>
        <p:spPr>
          <a:xfrm>
            <a:off x="1471158" y="3835377"/>
            <a:ext cx="1233385" cy="531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Query</a:t>
            </a: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(a question)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439A50F4-5003-169C-D9E2-9E4F8B9CC89F}"/>
              </a:ext>
            </a:extLst>
          </p:cNvPr>
          <p:cNvSpPr/>
          <p:nvPr/>
        </p:nvSpPr>
        <p:spPr>
          <a:xfrm>
            <a:off x="8194828" y="5366147"/>
            <a:ext cx="1170601" cy="6009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Model</a:t>
            </a:r>
            <a:endParaRPr kumimoji="1" lang="zh-TW" altLang="en-US" dirty="0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4E0AE7D6-3CCF-4A9E-4E88-1C5A85DCC494}"/>
              </a:ext>
            </a:extLst>
          </p:cNvPr>
          <p:cNvCxnSpPr>
            <a:cxnSpLocks/>
          </p:cNvCxnSpPr>
          <p:nvPr/>
        </p:nvCxnSpPr>
        <p:spPr>
          <a:xfrm>
            <a:off x="7701441" y="5675816"/>
            <a:ext cx="4368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7D40A04-8D6B-4B9C-D4AD-9D13A00E23CD}"/>
              </a:ext>
            </a:extLst>
          </p:cNvPr>
          <p:cNvSpPr txBox="1"/>
          <p:nvPr/>
        </p:nvSpPr>
        <p:spPr>
          <a:xfrm>
            <a:off x="9802863" y="5204940"/>
            <a:ext cx="1843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dirty="0">
                <a:solidFill>
                  <a:schemeClr val="tx1"/>
                </a:solidFill>
              </a:rPr>
              <a:t>Finding a semantically similar </a:t>
            </a:r>
            <a:r>
              <a:rPr kumimoji="1" lang="en-US" altLang="zh-TW" sz="1800" dirty="0">
                <a:solidFill>
                  <a:srgbClr val="FF0000"/>
                </a:solidFill>
              </a:rPr>
              <a:t>sentence</a:t>
            </a: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0B1A6CCA-4A24-E7D6-B5AD-9FE2E0212D1B}"/>
              </a:ext>
            </a:extLst>
          </p:cNvPr>
          <p:cNvCxnSpPr>
            <a:cxnSpLocks/>
          </p:cNvCxnSpPr>
          <p:nvPr/>
        </p:nvCxnSpPr>
        <p:spPr>
          <a:xfrm>
            <a:off x="9425427" y="5675816"/>
            <a:ext cx="4368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27AFD2F2-B8E6-2041-6312-3DB7272C2473}"/>
              </a:ext>
            </a:extLst>
          </p:cNvPr>
          <p:cNvCxnSpPr>
            <a:cxnSpLocks/>
          </p:cNvCxnSpPr>
          <p:nvPr/>
        </p:nvCxnSpPr>
        <p:spPr>
          <a:xfrm>
            <a:off x="9425427" y="4109813"/>
            <a:ext cx="4368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B4808C1-AB49-7E7C-46CE-76DE4D71EC4D}"/>
              </a:ext>
            </a:extLst>
          </p:cNvPr>
          <p:cNvSpPr txBox="1"/>
          <p:nvPr/>
        </p:nvSpPr>
        <p:spPr>
          <a:xfrm>
            <a:off x="1245467" y="4887336"/>
            <a:ext cx="5673634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TW" sz="2000" b="1" dirty="0"/>
              <a:t>Sentence embeddings for semantic similarity tasks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131AF2C-11BD-5E13-0B42-7551F095D724}"/>
              </a:ext>
            </a:extLst>
          </p:cNvPr>
          <p:cNvSpPr txBox="1"/>
          <p:nvPr/>
        </p:nvSpPr>
        <p:spPr>
          <a:xfrm>
            <a:off x="1245467" y="3192114"/>
            <a:ext cx="6680086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TW" sz="2000" b="1" dirty="0"/>
              <a:t>Retrieval for open-domain question answering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B33BC23-704E-6D07-54C1-3CDCB6D63017}"/>
              </a:ext>
            </a:extLst>
          </p:cNvPr>
          <p:cNvSpPr/>
          <p:nvPr/>
        </p:nvSpPr>
        <p:spPr>
          <a:xfrm>
            <a:off x="2819438" y="3844157"/>
            <a:ext cx="1337130" cy="53131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Relevant doc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052D45-F9EB-0BEC-DCA2-F45F2F4787E8}"/>
              </a:ext>
            </a:extLst>
          </p:cNvPr>
          <p:cNvSpPr/>
          <p:nvPr/>
        </p:nvSpPr>
        <p:spPr>
          <a:xfrm>
            <a:off x="4271463" y="3831887"/>
            <a:ext cx="1337130" cy="531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Irrelevant doc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F0FD761-E01F-9C5D-9C0D-B600D1E2688F}"/>
              </a:ext>
            </a:extLst>
          </p:cNvPr>
          <p:cNvSpPr/>
          <p:nvPr/>
        </p:nvSpPr>
        <p:spPr>
          <a:xfrm>
            <a:off x="6292649" y="3844157"/>
            <a:ext cx="1337130" cy="531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Irrelevant doc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84505D-4991-67C7-8A8D-C7E129703B81}"/>
              </a:ext>
            </a:extLst>
          </p:cNvPr>
          <p:cNvSpPr txBox="1"/>
          <p:nvPr/>
        </p:nvSpPr>
        <p:spPr>
          <a:xfrm>
            <a:off x="5770961" y="3896564"/>
            <a:ext cx="38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8E8576E-E66D-05FF-36D7-E46E94E326F1}"/>
              </a:ext>
            </a:extLst>
          </p:cNvPr>
          <p:cNvSpPr/>
          <p:nvPr/>
        </p:nvSpPr>
        <p:spPr>
          <a:xfrm>
            <a:off x="2819439" y="5410160"/>
            <a:ext cx="1337130" cy="531313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Relevant</a:t>
            </a: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Sentence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FF721FA-B5FF-3CBF-336A-B7A3B8EED3EB}"/>
              </a:ext>
            </a:extLst>
          </p:cNvPr>
          <p:cNvSpPr/>
          <p:nvPr/>
        </p:nvSpPr>
        <p:spPr>
          <a:xfrm>
            <a:off x="4271463" y="5400949"/>
            <a:ext cx="1337130" cy="531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Irrelevant sentence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270D515-3524-174B-77EB-0F58C0DFB76E}"/>
              </a:ext>
            </a:extLst>
          </p:cNvPr>
          <p:cNvSpPr/>
          <p:nvPr/>
        </p:nvSpPr>
        <p:spPr>
          <a:xfrm>
            <a:off x="6292649" y="5410160"/>
            <a:ext cx="1337130" cy="5313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Irrelevant sentence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192E8CF-C116-D962-51E8-4A44B7BB9E0D}"/>
              </a:ext>
            </a:extLst>
          </p:cNvPr>
          <p:cNvSpPr txBox="1"/>
          <p:nvPr/>
        </p:nvSpPr>
        <p:spPr>
          <a:xfrm>
            <a:off x="5770961" y="5440927"/>
            <a:ext cx="383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61FFE05-B288-3059-6961-4FCB1AC637F5}"/>
              </a:ext>
            </a:extLst>
          </p:cNvPr>
          <p:cNvSpPr txBox="1"/>
          <p:nvPr/>
        </p:nvSpPr>
        <p:spPr>
          <a:xfrm>
            <a:off x="9943594" y="3635878"/>
            <a:ext cx="15618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dirty="0">
                <a:solidFill>
                  <a:schemeClr val="tx1"/>
                </a:solidFill>
              </a:rPr>
              <a:t>Finding a relevant </a:t>
            </a:r>
            <a:r>
              <a:rPr kumimoji="1" lang="en-US" altLang="zh-TW" sz="1800" dirty="0">
                <a:solidFill>
                  <a:srgbClr val="FF0000"/>
                </a:solidFill>
              </a:rPr>
              <a:t>document</a:t>
            </a: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98CDFC0E-EABB-C043-2982-419AB5B1A509}"/>
              </a:ext>
            </a:extLst>
          </p:cNvPr>
          <p:cNvCxnSpPr>
            <a:cxnSpLocks/>
          </p:cNvCxnSpPr>
          <p:nvPr/>
        </p:nvCxnSpPr>
        <p:spPr>
          <a:xfrm>
            <a:off x="7701441" y="4109813"/>
            <a:ext cx="4368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C20C75A-FB11-B154-3B90-7955BDAE3600}"/>
              </a:ext>
            </a:extLst>
          </p:cNvPr>
          <p:cNvSpPr txBox="1"/>
          <p:nvPr/>
        </p:nvSpPr>
        <p:spPr>
          <a:xfrm>
            <a:off x="1097279" y="6272430"/>
            <a:ext cx="10548869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Both approaches are suitable for retrieval (depends on your task for an LLM).</a:t>
            </a:r>
          </a:p>
        </p:txBody>
      </p:sp>
      <p:pic>
        <p:nvPicPr>
          <p:cNvPr id="7" name="圖形 6" descr="資料庫 外框">
            <a:extLst>
              <a:ext uri="{FF2B5EF4-FFF2-40B4-BE49-F238E27FC236}">
                <a16:creationId xmlns:a16="http://schemas.microsoft.com/office/drawing/2014/main" id="{A8F07117-1A49-F55C-0605-A7E0C0FE1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8869" y="4523451"/>
            <a:ext cx="457791" cy="45779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EEC3515-0EC8-FA07-4A3B-B3BCE6D69AEF}"/>
              </a:ext>
            </a:extLst>
          </p:cNvPr>
          <p:cNvSpPr txBox="1"/>
          <p:nvPr/>
        </p:nvSpPr>
        <p:spPr>
          <a:xfrm>
            <a:off x="3376428" y="4577513"/>
            <a:ext cx="168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搜尋規模較大</a:t>
            </a:r>
          </a:p>
        </p:txBody>
      </p:sp>
      <p:sp>
        <p:nvSpPr>
          <p:cNvPr id="12" name="右中括弧 11">
            <a:extLst>
              <a:ext uri="{FF2B5EF4-FFF2-40B4-BE49-F238E27FC236}">
                <a16:creationId xmlns:a16="http://schemas.microsoft.com/office/drawing/2014/main" id="{91D431CB-B109-080A-AAF1-006FEB24E2C1}"/>
              </a:ext>
            </a:extLst>
          </p:cNvPr>
          <p:cNvSpPr/>
          <p:nvPr/>
        </p:nvSpPr>
        <p:spPr>
          <a:xfrm rot="5400000">
            <a:off x="5193459" y="2094919"/>
            <a:ext cx="75256" cy="475087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5FEF457-AFE2-BFE2-9178-7CACEB3E511F}"/>
              </a:ext>
            </a:extLst>
          </p:cNvPr>
          <p:cNvSpPr txBox="1"/>
          <p:nvPr/>
        </p:nvSpPr>
        <p:spPr>
          <a:xfrm>
            <a:off x="5398917" y="4601876"/>
            <a:ext cx="168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500</a:t>
            </a:r>
            <a:r>
              <a:rPr kumimoji="1" lang="zh-TW" altLang="en-US" dirty="0">
                <a:ea typeface="Microsoft JhengHei" panose="020B0604030504040204" pitchFamily="34" charset="-120"/>
              </a:rPr>
              <a:t>萬篇</a:t>
            </a:r>
            <a:endParaRPr kumimoji="1" lang="en-US" altLang="zh-TW" dirty="0">
              <a:ea typeface="Microsoft JhengHei" panose="020B0604030504040204" pitchFamily="34" charset="-120"/>
            </a:endParaRPr>
          </a:p>
        </p:txBody>
      </p:sp>
      <p:sp>
        <p:nvSpPr>
          <p:cNvPr id="16" name="右中括弧 15">
            <a:extLst>
              <a:ext uri="{FF2B5EF4-FFF2-40B4-BE49-F238E27FC236}">
                <a16:creationId xmlns:a16="http://schemas.microsoft.com/office/drawing/2014/main" id="{AF6C8A6F-46AE-1EB4-C3A5-54EBD8F29ED7}"/>
              </a:ext>
            </a:extLst>
          </p:cNvPr>
          <p:cNvSpPr/>
          <p:nvPr/>
        </p:nvSpPr>
        <p:spPr>
          <a:xfrm rot="5400000">
            <a:off x="5193458" y="3657516"/>
            <a:ext cx="75256" cy="475087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BCDDF0F-0968-9A22-B0BD-4E7F42E36728}"/>
              </a:ext>
            </a:extLst>
          </p:cNvPr>
          <p:cNvSpPr txBox="1"/>
          <p:nvPr/>
        </p:nvSpPr>
        <p:spPr>
          <a:xfrm>
            <a:off x="4612449" y="6032953"/>
            <a:ext cx="168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20 sentences</a:t>
            </a:r>
          </a:p>
        </p:txBody>
      </p:sp>
    </p:spTree>
    <p:extLst>
      <p:ext uri="{BB962C8B-B14F-4D97-AF65-F5344CB8AC3E}">
        <p14:creationId xmlns:p14="http://schemas.microsoft.com/office/powerpoint/2010/main" val="20053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 animBg="1"/>
      <p:bldP spid="20" grpId="0" animBg="1"/>
      <p:bldP spid="22" grpId="0" animBg="1"/>
      <p:bldP spid="27" grpId="0" animBg="1"/>
      <p:bldP spid="29" grpId="0"/>
      <p:bldP spid="38" grpId="0"/>
      <p:bldP spid="39" grpId="0"/>
      <p:bldP spid="3" grpId="0" animBg="1"/>
      <p:bldP spid="8" grpId="0" animBg="1"/>
      <p:bldP spid="9" grpId="0" animBg="1"/>
      <p:bldP spid="10" grpId="0"/>
      <p:bldP spid="14" grpId="0" animBg="1"/>
      <p:bldP spid="18" grpId="0" animBg="1"/>
      <p:bldP spid="19" grpId="0" animBg="1"/>
      <p:bldP spid="23" grpId="0"/>
      <p:bldP spid="24" grpId="0"/>
      <p:bldP spid="26" grpId="0"/>
      <p:bldP spid="11" grpId="0"/>
      <p:bldP spid="12" grpId="0" animBg="1"/>
      <p:bldP spid="15" grpId="0"/>
      <p:bldP spid="16" grpId="0" animBg="1"/>
      <p:bldP spid="1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00A9DE-BB33-76C0-E7FA-4315C4B04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Vectors</a:t>
            </a:r>
            <a:r>
              <a:rPr kumimoji="1" lang="zh-TW" altLang="en-US" dirty="0"/>
              <a:t> </a:t>
            </a:r>
            <a:r>
              <a:rPr kumimoji="1" lang="en-US" altLang="zh-TW" dirty="0"/>
              <a:t>(embeddings) in this semester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49A2DF-2617-DDD2-C8E4-4BC17614D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884ECD99-4811-2770-B291-EE28CD4833EC}"/>
              </a:ext>
            </a:extLst>
          </p:cNvPr>
          <p:cNvSpPr/>
          <p:nvPr/>
        </p:nvSpPr>
        <p:spPr>
          <a:xfrm>
            <a:off x="1849807" y="1959088"/>
            <a:ext cx="3048113" cy="9144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Word Embeddings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A5E3C438-AFDE-7CA7-9CD2-AC4CBC07E140}"/>
              </a:ext>
            </a:extLst>
          </p:cNvPr>
          <p:cNvSpPr/>
          <p:nvPr/>
        </p:nvSpPr>
        <p:spPr>
          <a:xfrm>
            <a:off x="1849806" y="3514147"/>
            <a:ext cx="3048113" cy="117990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Document Embeddings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ABD8630-A482-EB8F-75DB-138466A94FCC}"/>
              </a:ext>
            </a:extLst>
          </p:cNvPr>
          <p:cNvSpPr txBox="1"/>
          <p:nvPr/>
        </p:nvSpPr>
        <p:spPr>
          <a:xfrm>
            <a:off x="5459234" y="2062345"/>
            <a:ext cx="53958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b="1" dirty="0"/>
              <a:t>One-hot Encodings / PMI / LSA (week 2)</a:t>
            </a:r>
          </a:p>
          <a:p>
            <a:r>
              <a:rPr kumimoji="1" lang="en" altLang="zh-TW" sz="2000" b="1" dirty="0"/>
              <a:t>Word2vec / </a:t>
            </a:r>
            <a:r>
              <a:rPr kumimoji="1" lang="en" altLang="zh-TW" sz="2000" b="1" dirty="0" err="1"/>
              <a:t>GloVe</a:t>
            </a:r>
            <a:r>
              <a:rPr kumimoji="1" lang="en" altLang="zh-TW" sz="2000" b="1" dirty="0"/>
              <a:t> (week 3)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8BA82DA-A743-168E-B73E-A0186E63C8B5}"/>
              </a:ext>
            </a:extLst>
          </p:cNvPr>
          <p:cNvSpPr txBox="1"/>
          <p:nvPr/>
        </p:nvSpPr>
        <p:spPr>
          <a:xfrm>
            <a:off x="5459234" y="5558017"/>
            <a:ext cx="42098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b="1" dirty="0"/>
              <a:t>BERT (week 7)</a:t>
            </a:r>
          </a:p>
          <a:p>
            <a:r>
              <a:rPr kumimoji="1" lang="en" altLang="zh-TW" sz="2000" b="1" dirty="0"/>
              <a:t>Sentence-BERT / </a:t>
            </a:r>
            <a:r>
              <a:rPr kumimoji="1" lang="en" altLang="zh-TW" sz="2000" b="1" dirty="0" err="1"/>
              <a:t>SimCSE</a:t>
            </a:r>
            <a:r>
              <a:rPr kumimoji="1" lang="en" altLang="zh-TW" sz="2000" b="1" dirty="0"/>
              <a:t> ... (week 14)</a:t>
            </a: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E2DE49A3-4D7B-70E1-257D-EC24871690C5}"/>
              </a:ext>
            </a:extLst>
          </p:cNvPr>
          <p:cNvSpPr/>
          <p:nvPr/>
        </p:nvSpPr>
        <p:spPr>
          <a:xfrm>
            <a:off x="1849807" y="5322009"/>
            <a:ext cx="3048113" cy="1179903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Sentence</a:t>
            </a:r>
          </a:p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Embeddings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1E9266C-1224-5F2B-C89C-543E94AD2585}"/>
              </a:ext>
            </a:extLst>
          </p:cNvPr>
          <p:cNvSpPr txBox="1"/>
          <p:nvPr/>
        </p:nvSpPr>
        <p:spPr>
          <a:xfrm>
            <a:off x="5459234" y="3733827"/>
            <a:ext cx="60975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TW" sz="2000" b="1" dirty="0"/>
              <a:t>Bag-of-words / TF-IDF (week 2)</a:t>
            </a:r>
          </a:p>
          <a:p>
            <a:r>
              <a:rPr kumimoji="1" lang="en" altLang="zh-TW" sz="2000" b="1" dirty="0"/>
              <a:t>DPR / ... (week 14)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D820C51-D670-6058-500F-F78A7A931851}"/>
              </a:ext>
            </a:extLst>
          </p:cNvPr>
          <p:cNvSpPr txBox="1"/>
          <p:nvPr/>
        </p:nvSpPr>
        <p:spPr>
          <a:xfrm>
            <a:off x="510539" y="3856937"/>
            <a:ext cx="1555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</a:rPr>
              <a:t>Retriever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1F0F38B-893D-4A7E-7DFE-7340D9B5EA76}"/>
              </a:ext>
            </a:extLst>
          </p:cNvPr>
          <p:cNvSpPr txBox="1"/>
          <p:nvPr/>
        </p:nvSpPr>
        <p:spPr>
          <a:xfrm>
            <a:off x="510538" y="5677499"/>
            <a:ext cx="1555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</a:rPr>
              <a:t>Retriever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86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E53F56-0DEF-1495-B4BF-6C9A3E54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4315B5-F45D-A5DE-CCC7-0403A6EE8203}"/>
              </a:ext>
            </a:extLst>
          </p:cNvPr>
          <p:cNvSpPr txBox="1"/>
          <p:nvPr/>
        </p:nvSpPr>
        <p:spPr>
          <a:xfrm>
            <a:off x="805543" y="2449794"/>
            <a:ext cx="10058399" cy="18060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TW" sz="4800" dirty="0"/>
              <a:t>Sentence embeddings for semantic similarity tasks</a:t>
            </a:r>
          </a:p>
        </p:txBody>
      </p:sp>
    </p:spTree>
    <p:extLst>
      <p:ext uri="{BB962C8B-B14F-4D97-AF65-F5344CB8AC3E}">
        <p14:creationId xmlns:p14="http://schemas.microsoft.com/office/powerpoint/2010/main" val="3721777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26890D-5A01-602A-31D7-368D9614D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BERT as a Cross Encoder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1370E6-AA76-2D7F-7B47-66D688B50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977E2D-1957-0581-3C9C-E9811B18F567}"/>
              </a:ext>
            </a:extLst>
          </p:cNvPr>
          <p:cNvSpPr txBox="1"/>
          <p:nvPr/>
        </p:nvSpPr>
        <p:spPr>
          <a:xfrm>
            <a:off x="1396383" y="6415560"/>
            <a:ext cx="93992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Devlin, J., Chang, M.W., Lee, K., &amp; Toutanova, K. (2019). BERT: Pre-training of Deep Bidirectional Transformers for Language Understanding. NAACL 2019.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2354267-5C1F-8564-8E4D-B25CD3284F0E}"/>
              </a:ext>
            </a:extLst>
          </p:cNvPr>
          <p:cNvSpPr/>
          <p:nvPr/>
        </p:nvSpPr>
        <p:spPr>
          <a:xfrm>
            <a:off x="5889175" y="3222838"/>
            <a:ext cx="5384027" cy="7184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BERT</a:t>
            </a:r>
            <a:endParaRPr kumimoji="1" lang="zh-TW" altLang="en-US" dirty="0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AAF6B32-B85F-FC29-2E4A-9BD7144C0359}"/>
              </a:ext>
            </a:extLst>
          </p:cNvPr>
          <p:cNvSpPr/>
          <p:nvPr/>
        </p:nvSpPr>
        <p:spPr>
          <a:xfrm>
            <a:off x="6586215" y="4573456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Tok1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C18DD3AA-6379-252D-FCE6-1B3B3C7D2773}"/>
              </a:ext>
            </a:extLst>
          </p:cNvPr>
          <p:cNvSpPr/>
          <p:nvPr/>
        </p:nvSpPr>
        <p:spPr>
          <a:xfrm>
            <a:off x="5889175" y="4573456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[CLS]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D5C941FB-7ED7-E58C-AC0D-D0BAAA2120D1}"/>
              </a:ext>
            </a:extLst>
          </p:cNvPr>
          <p:cNvSpPr/>
          <p:nvPr/>
        </p:nvSpPr>
        <p:spPr>
          <a:xfrm>
            <a:off x="7577627" y="4573456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>
                <a:solidFill>
                  <a:schemeClr val="tx1"/>
                </a:solidFill>
              </a:rPr>
              <a:t>TokN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AC5EF71-FA96-B448-D0A5-B480BD97B3E1}"/>
              </a:ext>
            </a:extLst>
          </p:cNvPr>
          <p:cNvSpPr txBox="1"/>
          <p:nvPr/>
        </p:nvSpPr>
        <p:spPr>
          <a:xfrm>
            <a:off x="7128666" y="4574238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0C47789E-C587-38F2-D888-FEA0B9A6E703}"/>
              </a:ext>
            </a:extLst>
          </p:cNvPr>
          <p:cNvSpPr/>
          <p:nvPr/>
        </p:nvSpPr>
        <p:spPr>
          <a:xfrm>
            <a:off x="8270719" y="4572667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[SEP]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3FE35319-D19D-BCB0-4FF4-E8E5E7076CAB}"/>
              </a:ext>
            </a:extLst>
          </p:cNvPr>
          <p:cNvSpPr/>
          <p:nvPr/>
        </p:nvSpPr>
        <p:spPr>
          <a:xfrm>
            <a:off x="8984102" y="4573456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Tok1’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2807A20E-6B91-6098-B0CF-DA487C835C67}"/>
              </a:ext>
            </a:extLst>
          </p:cNvPr>
          <p:cNvSpPr/>
          <p:nvPr/>
        </p:nvSpPr>
        <p:spPr>
          <a:xfrm>
            <a:off x="9975514" y="4573456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>
                <a:solidFill>
                  <a:schemeClr val="tx1"/>
                </a:solidFill>
              </a:rPr>
              <a:t>TokN</a:t>
            </a:r>
            <a:r>
              <a:rPr kumimoji="1" lang="en-US" altLang="zh-TW" sz="1400" dirty="0">
                <a:solidFill>
                  <a:schemeClr val="tx1"/>
                </a:solidFill>
              </a:rPr>
              <a:t>’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00EF7F6-B025-B710-0BFE-EA4DA96D7B79}"/>
              </a:ext>
            </a:extLst>
          </p:cNvPr>
          <p:cNvSpPr txBox="1"/>
          <p:nvPr/>
        </p:nvSpPr>
        <p:spPr>
          <a:xfrm>
            <a:off x="9526553" y="4574238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ADB7FC24-EB54-6F24-139E-0803D6463D87}"/>
              </a:ext>
            </a:extLst>
          </p:cNvPr>
          <p:cNvSpPr/>
          <p:nvPr/>
        </p:nvSpPr>
        <p:spPr>
          <a:xfrm>
            <a:off x="10668606" y="4572667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[SEP]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7162A55E-095F-40C5-4DE3-0F0C3A808876}"/>
              </a:ext>
            </a:extLst>
          </p:cNvPr>
          <p:cNvSpPr/>
          <p:nvPr/>
        </p:nvSpPr>
        <p:spPr>
          <a:xfrm>
            <a:off x="5889175" y="2113727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[CLS]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41C119ED-550B-C54E-7E53-1DBE4E828ADA}"/>
              </a:ext>
            </a:extLst>
          </p:cNvPr>
          <p:cNvCxnSpPr>
            <a:cxnSpLocks/>
          </p:cNvCxnSpPr>
          <p:nvPr/>
        </p:nvCxnSpPr>
        <p:spPr>
          <a:xfrm flipV="1">
            <a:off x="6191473" y="2580581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34C7B6B8-8BB5-2291-673F-419F87C0C681}"/>
              </a:ext>
            </a:extLst>
          </p:cNvPr>
          <p:cNvCxnSpPr>
            <a:cxnSpLocks/>
          </p:cNvCxnSpPr>
          <p:nvPr/>
        </p:nvCxnSpPr>
        <p:spPr>
          <a:xfrm flipH="1" flipV="1">
            <a:off x="6188972" y="4033823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60D060A4-CCD5-5A41-7DD5-99197546388D}"/>
              </a:ext>
            </a:extLst>
          </p:cNvPr>
          <p:cNvCxnSpPr>
            <a:cxnSpLocks/>
          </p:cNvCxnSpPr>
          <p:nvPr/>
        </p:nvCxnSpPr>
        <p:spPr>
          <a:xfrm flipH="1" flipV="1">
            <a:off x="6888513" y="4033823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70007209-47E4-AB44-FEB0-46435A496189}"/>
              </a:ext>
            </a:extLst>
          </p:cNvPr>
          <p:cNvCxnSpPr>
            <a:cxnSpLocks/>
          </p:cNvCxnSpPr>
          <p:nvPr/>
        </p:nvCxnSpPr>
        <p:spPr>
          <a:xfrm flipH="1" flipV="1">
            <a:off x="7878674" y="4033823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52DF1A2C-DB6B-49AB-C6BE-83950BB58EC1}"/>
              </a:ext>
            </a:extLst>
          </p:cNvPr>
          <p:cNvCxnSpPr>
            <a:cxnSpLocks/>
          </p:cNvCxnSpPr>
          <p:nvPr/>
        </p:nvCxnSpPr>
        <p:spPr>
          <a:xfrm flipH="1" flipV="1">
            <a:off x="8581188" y="4033823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5A146C-BCDE-C521-AF2E-B20335FA0398}"/>
              </a:ext>
            </a:extLst>
          </p:cNvPr>
          <p:cNvCxnSpPr>
            <a:cxnSpLocks/>
          </p:cNvCxnSpPr>
          <p:nvPr/>
        </p:nvCxnSpPr>
        <p:spPr>
          <a:xfrm flipH="1" flipV="1">
            <a:off x="9281201" y="4033823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00D94E71-C14E-DEC2-0533-C800DB3C20C2}"/>
              </a:ext>
            </a:extLst>
          </p:cNvPr>
          <p:cNvCxnSpPr>
            <a:cxnSpLocks/>
          </p:cNvCxnSpPr>
          <p:nvPr/>
        </p:nvCxnSpPr>
        <p:spPr>
          <a:xfrm flipH="1" flipV="1">
            <a:off x="10275311" y="4033823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7EBCFB30-C06D-498A-B317-188861D7EF85}"/>
              </a:ext>
            </a:extLst>
          </p:cNvPr>
          <p:cNvCxnSpPr>
            <a:cxnSpLocks/>
          </p:cNvCxnSpPr>
          <p:nvPr/>
        </p:nvCxnSpPr>
        <p:spPr>
          <a:xfrm flipH="1" flipV="1">
            <a:off x="10970904" y="4033823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右大括弧 34">
            <a:extLst>
              <a:ext uri="{FF2B5EF4-FFF2-40B4-BE49-F238E27FC236}">
                <a16:creationId xmlns:a16="http://schemas.microsoft.com/office/drawing/2014/main" id="{A0CBA2DE-F5C3-D1E2-D3D6-259EE66540B4}"/>
              </a:ext>
            </a:extLst>
          </p:cNvPr>
          <p:cNvSpPr/>
          <p:nvPr/>
        </p:nvSpPr>
        <p:spPr>
          <a:xfrm rot="5400000">
            <a:off x="7283860" y="4474513"/>
            <a:ext cx="261609" cy="1535115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右大括弧 35">
            <a:extLst>
              <a:ext uri="{FF2B5EF4-FFF2-40B4-BE49-F238E27FC236}">
                <a16:creationId xmlns:a16="http://schemas.microsoft.com/office/drawing/2014/main" id="{013B226D-CFF0-7253-C5D8-620FE9943E2C}"/>
              </a:ext>
            </a:extLst>
          </p:cNvPr>
          <p:cNvSpPr/>
          <p:nvPr/>
        </p:nvSpPr>
        <p:spPr>
          <a:xfrm rot="5400000">
            <a:off x="9681748" y="4474513"/>
            <a:ext cx="261609" cy="1535115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AEAFDA3-0949-B457-0131-529D6F5A0F63}"/>
              </a:ext>
            </a:extLst>
          </p:cNvPr>
          <p:cNvSpPr txBox="1"/>
          <p:nvPr/>
        </p:nvSpPr>
        <p:spPr>
          <a:xfrm>
            <a:off x="6731337" y="5391847"/>
            <a:ext cx="131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Sentence A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FAFB35F-1FF9-1D08-A8A3-E464A08A4BC7}"/>
              </a:ext>
            </a:extLst>
          </p:cNvPr>
          <p:cNvSpPr txBox="1"/>
          <p:nvPr/>
        </p:nvSpPr>
        <p:spPr>
          <a:xfrm>
            <a:off x="9153966" y="5391847"/>
            <a:ext cx="131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Sentence B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A65E73E-E24C-74A4-F36B-04134C687218}"/>
              </a:ext>
            </a:extLst>
          </p:cNvPr>
          <p:cNvSpPr txBox="1"/>
          <p:nvPr/>
        </p:nvSpPr>
        <p:spPr>
          <a:xfrm>
            <a:off x="659272" y="2102925"/>
            <a:ext cx="4430586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For a cross encoder, representations of two input sentences are attended with each other.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The hidden state of [CLS] represents </a:t>
            </a:r>
            <a:r>
              <a:rPr kumimoji="1" lang="en-US" altLang="zh-TW" sz="2000" dirty="0">
                <a:solidFill>
                  <a:srgbClr val="FF0000"/>
                </a:solidFill>
              </a:rPr>
              <a:t>the relationship between the two input sentences</a:t>
            </a:r>
            <a:r>
              <a:rPr kumimoji="1" lang="en-US" altLang="zh-TW" sz="2000" dirty="0"/>
              <a:t>.</a:t>
            </a:r>
          </a:p>
        </p:txBody>
      </p: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1FFADB4F-0ED8-BA4B-96F7-F0C8DBCE4692}"/>
              </a:ext>
            </a:extLst>
          </p:cNvPr>
          <p:cNvCxnSpPr>
            <a:cxnSpLocks/>
          </p:cNvCxnSpPr>
          <p:nvPr/>
        </p:nvCxnSpPr>
        <p:spPr>
          <a:xfrm flipV="1">
            <a:off x="6888513" y="2580581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CA4BC356-621F-40D4-4754-F1E3A21744BE}"/>
              </a:ext>
            </a:extLst>
          </p:cNvPr>
          <p:cNvCxnSpPr>
            <a:cxnSpLocks/>
          </p:cNvCxnSpPr>
          <p:nvPr/>
        </p:nvCxnSpPr>
        <p:spPr>
          <a:xfrm flipV="1">
            <a:off x="7878674" y="2580581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87567D40-35D3-CF12-ECE8-9842C510F93A}"/>
              </a:ext>
            </a:extLst>
          </p:cNvPr>
          <p:cNvCxnSpPr>
            <a:cxnSpLocks/>
          </p:cNvCxnSpPr>
          <p:nvPr/>
        </p:nvCxnSpPr>
        <p:spPr>
          <a:xfrm flipV="1">
            <a:off x="8581188" y="2580581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2AA000E6-C7CF-A08D-119A-57227E287677}"/>
              </a:ext>
            </a:extLst>
          </p:cNvPr>
          <p:cNvCxnSpPr>
            <a:cxnSpLocks/>
          </p:cNvCxnSpPr>
          <p:nvPr/>
        </p:nvCxnSpPr>
        <p:spPr>
          <a:xfrm flipV="1">
            <a:off x="9281201" y="2580581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0D7627B4-1206-3338-6B80-29D9AFD3A258}"/>
              </a:ext>
            </a:extLst>
          </p:cNvPr>
          <p:cNvCxnSpPr>
            <a:cxnSpLocks/>
          </p:cNvCxnSpPr>
          <p:nvPr/>
        </p:nvCxnSpPr>
        <p:spPr>
          <a:xfrm flipV="1">
            <a:off x="10289439" y="2580581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F9100CB5-3D81-4D2F-F419-1D097E4C2F82}"/>
              </a:ext>
            </a:extLst>
          </p:cNvPr>
          <p:cNvCxnSpPr>
            <a:cxnSpLocks/>
          </p:cNvCxnSpPr>
          <p:nvPr/>
        </p:nvCxnSpPr>
        <p:spPr>
          <a:xfrm flipV="1">
            <a:off x="10970904" y="2580581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圓角矩形 61">
            <a:extLst>
              <a:ext uri="{FF2B5EF4-FFF2-40B4-BE49-F238E27FC236}">
                <a16:creationId xmlns:a16="http://schemas.microsoft.com/office/drawing/2014/main" id="{E39AD20A-31D0-2BEA-9A04-D4A1331EBAA7}"/>
              </a:ext>
            </a:extLst>
          </p:cNvPr>
          <p:cNvSpPr/>
          <p:nvPr/>
        </p:nvSpPr>
        <p:spPr>
          <a:xfrm>
            <a:off x="6586215" y="2113727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1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7FD6EAAF-9123-732E-A453-6EE371E9B550}"/>
              </a:ext>
            </a:extLst>
          </p:cNvPr>
          <p:cNvSpPr/>
          <p:nvPr/>
        </p:nvSpPr>
        <p:spPr>
          <a:xfrm>
            <a:off x="7576376" y="2113727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N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64" name="圓角矩形 63">
            <a:extLst>
              <a:ext uri="{FF2B5EF4-FFF2-40B4-BE49-F238E27FC236}">
                <a16:creationId xmlns:a16="http://schemas.microsoft.com/office/drawing/2014/main" id="{D543061E-BDE4-8F9D-F915-428BF3F280A8}"/>
              </a:ext>
            </a:extLst>
          </p:cNvPr>
          <p:cNvSpPr/>
          <p:nvPr/>
        </p:nvSpPr>
        <p:spPr>
          <a:xfrm>
            <a:off x="8283505" y="2113727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[SEP]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65" name="圓角矩形 64">
            <a:extLst>
              <a:ext uri="{FF2B5EF4-FFF2-40B4-BE49-F238E27FC236}">
                <a16:creationId xmlns:a16="http://schemas.microsoft.com/office/drawing/2014/main" id="{3D38859B-8175-7612-86C2-E0032A67DBF9}"/>
              </a:ext>
            </a:extLst>
          </p:cNvPr>
          <p:cNvSpPr/>
          <p:nvPr/>
        </p:nvSpPr>
        <p:spPr>
          <a:xfrm>
            <a:off x="8995499" y="2109983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H’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1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66" name="圓角矩形 65">
            <a:extLst>
              <a:ext uri="{FF2B5EF4-FFF2-40B4-BE49-F238E27FC236}">
                <a16:creationId xmlns:a16="http://schemas.microsoft.com/office/drawing/2014/main" id="{350B921B-462C-80E9-0FB6-36416540EAD4}"/>
              </a:ext>
            </a:extLst>
          </p:cNvPr>
          <p:cNvSpPr/>
          <p:nvPr/>
        </p:nvSpPr>
        <p:spPr>
          <a:xfrm>
            <a:off x="10677315" y="2118049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H’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[SEP]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67" name="圓角矩形 66">
            <a:extLst>
              <a:ext uri="{FF2B5EF4-FFF2-40B4-BE49-F238E27FC236}">
                <a16:creationId xmlns:a16="http://schemas.microsoft.com/office/drawing/2014/main" id="{EFDF9194-E4B9-3E9E-D5C6-340777668B37}"/>
              </a:ext>
            </a:extLst>
          </p:cNvPr>
          <p:cNvSpPr/>
          <p:nvPr/>
        </p:nvSpPr>
        <p:spPr>
          <a:xfrm>
            <a:off x="9975514" y="2109983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H’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N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B244BDCD-45EF-FA27-4E3F-44DFE7B15E9E}"/>
              </a:ext>
            </a:extLst>
          </p:cNvPr>
          <p:cNvSpPr txBox="1"/>
          <p:nvPr/>
        </p:nvSpPr>
        <p:spPr>
          <a:xfrm>
            <a:off x="7153407" y="2102925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E991BD5A-C936-895F-9DCE-CA8209ED2CD8}"/>
              </a:ext>
            </a:extLst>
          </p:cNvPr>
          <p:cNvSpPr txBox="1"/>
          <p:nvPr/>
        </p:nvSpPr>
        <p:spPr>
          <a:xfrm>
            <a:off x="9551295" y="2102925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188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FB4493-D5EC-961C-A417-2FA1E3AC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Cross-encoder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速度問題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D51B1B-8198-F19A-80E9-83E24684F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67104F-2804-414B-C6D7-956C8DA25044}"/>
              </a:ext>
            </a:extLst>
          </p:cNvPr>
          <p:cNvSpPr txBox="1"/>
          <p:nvPr/>
        </p:nvSpPr>
        <p:spPr>
          <a:xfrm>
            <a:off x="4447730" y="5236474"/>
            <a:ext cx="6969875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For 10,000 sentence pairs: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Cross encoders: n·(n−1)/2 = </a:t>
            </a:r>
            <a:r>
              <a:rPr kumimoji="1" lang="en-US" altLang="zh-TW" sz="2000" dirty="0">
                <a:solidFill>
                  <a:srgbClr val="FF0000"/>
                </a:solidFill>
              </a:rPr>
              <a:t>49,995,000</a:t>
            </a:r>
            <a:r>
              <a:rPr kumimoji="1" lang="en-US" altLang="zh-TW" sz="2000" dirty="0"/>
              <a:t> inference times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9721CD-EFD0-D2F2-D423-AB5CFD928F89}"/>
              </a:ext>
            </a:extLst>
          </p:cNvPr>
          <p:cNvSpPr/>
          <p:nvPr/>
        </p:nvSpPr>
        <p:spPr>
          <a:xfrm>
            <a:off x="938220" y="3119091"/>
            <a:ext cx="2748642" cy="61981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Cross encoder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758E4BF-305B-C02B-3B94-CA2A2BAB7605}"/>
              </a:ext>
            </a:extLst>
          </p:cNvPr>
          <p:cNvSpPr/>
          <p:nvPr/>
        </p:nvSpPr>
        <p:spPr>
          <a:xfrm>
            <a:off x="938220" y="4133710"/>
            <a:ext cx="745770" cy="35922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97F88829-CDF5-DBD7-7E58-EDC980F58E21}"/>
              </a:ext>
            </a:extLst>
          </p:cNvPr>
          <p:cNvSpPr/>
          <p:nvPr/>
        </p:nvSpPr>
        <p:spPr>
          <a:xfrm>
            <a:off x="2342476" y="4133710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Sent2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156B9DA-99BB-ABC4-2255-688DBBB5C8C2}"/>
              </a:ext>
            </a:extLst>
          </p:cNvPr>
          <p:cNvSpPr/>
          <p:nvPr/>
        </p:nvSpPr>
        <p:spPr>
          <a:xfrm>
            <a:off x="1743861" y="4133710"/>
            <a:ext cx="538744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[SEP]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2024C15B-960C-9286-652A-DF2131307012}"/>
              </a:ext>
            </a:extLst>
          </p:cNvPr>
          <p:cNvSpPr/>
          <p:nvPr/>
        </p:nvSpPr>
        <p:spPr>
          <a:xfrm>
            <a:off x="3148117" y="4133710"/>
            <a:ext cx="538744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[SEP]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DFAEECA5-7514-7E74-D0A1-AFE1AB48524B}"/>
              </a:ext>
            </a:extLst>
          </p:cNvPr>
          <p:cNvCxnSpPr>
            <a:cxnSpLocks/>
          </p:cNvCxnSpPr>
          <p:nvPr/>
        </p:nvCxnSpPr>
        <p:spPr>
          <a:xfrm flipV="1">
            <a:off x="2342476" y="3825995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A7F7C3D-2647-2430-3884-6C5890F755D6}"/>
              </a:ext>
            </a:extLst>
          </p:cNvPr>
          <p:cNvCxnSpPr>
            <a:cxnSpLocks/>
          </p:cNvCxnSpPr>
          <p:nvPr/>
        </p:nvCxnSpPr>
        <p:spPr>
          <a:xfrm flipV="1">
            <a:off x="2342476" y="2802740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4EE60082-702C-9556-682E-24794436000B}"/>
              </a:ext>
            </a:extLst>
          </p:cNvPr>
          <p:cNvSpPr/>
          <p:nvPr/>
        </p:nvSpPr>
        <p:spPr>
          <a:xfrm>
            <a:off x="1602223" y="2291108"/>
            <a:ext cx="1480505" cy="43318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Classification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14" name="圖形 13" descr="資料庫 外框">
            <a:extLst>
              <a:ext uri="{FF2B5EF4-FFF2-40B4-BE49-F238E27FC236}">
                <a16:creationId xmlns:a16="http://schemas.microsoft.com/office/drawing/2014/main" id="{4CDBC394-534C-FF75-66DA-EACB2B05B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9018" y="2066505"/>
            <a:ext cx="3028587" cy="302858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FD7C071-2324-BC15-6CBB-97ABCE60CCB7}"/>
              </a:ext>
            </a:extLst>
          </p:cNvPr>
          <p:cNvSpPr txBox="1"/>
          <p:nvPr/>
        </p:nvSpPr>
        <p:spPr>
          <a:xfrm>
            <a:off x="8996391" y="1921776"/>
            <a:ext cx="204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10,000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個句子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⬇️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A34F8961-5266-789A-E4BB-59B48AEA8604}"/>
              </a:ext>
            </a:extLst>
          </p:cNvPr>
          <p:cNvSpPr/>
          <p:nvPr/>
        </p:nvSpPr>
        <p:spPr>
          <a:xfrm>
            <a:off x="4756583" y="3349620"/>
            <a:ext cx="2886666" cy="4763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頭痛可能的原因</a:t>
            </a: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CCE1875-C651-D417-45A3-CC3D86E0EEDA}"/>
              </a:ext>
            </a:extLst>
          </p:cNvPr>
          <p:cNvCxnSpPr>
            <a:cxnSpLocks/>
          </p:cNvCxnSpPr>
          <p:nvPr/>
        </p:nvCxnSpPr>
        <p:spPr>
          <a:xfrm>
            <a:off x="7932667" y="3607368"/>
            <a:ext cx="78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7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7ECF12-1319-3DDF-CD1A-054B9992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Sentence-BERT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D34288-7924-809F-8A07-08FAE499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26A6F4-7456-A2D3-E958-AADEC77E5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657" y="2025294"/>
            <a:ext cx="8448439" cy="362909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6CD31FD-8C47-5F0C-5402-C4838908313D}"/>
              </a:ext>
            </a:extLst>
          </p:cNvPr>
          <p:cNvSpPr txBox="1"/>
          <p:nvPr/>
        </p:nvSpPr>
        <p:spPr>
          <a:xfrm>
            <a:off x="1426863" y="6175982"/>
            <a:ext cx="9399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Reimers, N., &amp; </a:t>
            </a:r>
            <a:r>
              <a:rPr lang="en" altLang="zh-TW" sz="1400" dirty="0" err="1"/>
              <a:t>Gurevych</a:t>
            </a:r>
            <a:r>
              <a:rPr lang="en" altLang="zh-TW" sz="1400" dirty="0"/>
              <a:t>, I. (2019). Sentence-BERT: Sentence Embeddings using Siamese BERT-Networks. </a:t>
            </a:r>
            <a:r>
              <a:rPr lang="en" altLang="zh-TW" sz="1400" i="1" dirty="0"/>
              <a:t>(EMNLP-ĲCNLP 2019)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F7BFF5-B7F6-C5B1-3C1C-0F472778A278}"/>
              </a:ext>
            </a:extLst>
          </p:cNvPr>
          <p:cNvSpPr txBox="1"/>
          <p:nvPr/>
        </p:nvSpPr>
        <p:spPr>
          <a:xfrm>
            <a:off x="3222444" y="5715577"/>
            <a:ext cx="162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0070C0"/>
                </a:solidFill>
              </a:rPr>
              <a:t>Training time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9FCEBFF-D7F9-5494-65F3-E1742A3E6A73}"/>
              </a:ext>
            </a:extLst>
          </p:cNvPr>
          <p:cNvSpPr txBox="1"/>
          <p:nvPr/>
        </p:nvSpPr>
        <p:spPr>
          <a:xfrm>
            <a:off x="8470626" y="5715577"/>
            <a:ext cx="162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0070C0"/>
                </a:solidFill>
              </a:rPr>
              <a:t>Inference time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B3CDDCA-5457-CBA3-A841-779FAD73D6D5}"/>
              </a:ext>
            </a:extLst>
          </p:cNvPr>
          <p:cNvSpPr/>
          <p:nvPr/>
        </p:nvSpPr>
        <p:spPr>
          <a:xfrm>
            <a:off x="2192634" y="4660090"/>
            <a:ext cx="8726749" cy="62143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0109C55-4AC9-A96A-C3DB-0130AEA6C13E}"/>
              </a:ext>
            </a:extLst>
          </p:cNvPr>
          <p:cNvSpPr txBox="1"/>
          <p:nvPr/>
        </p:nvSpPr>
        <p:spPr>
          <a:xfrm>
            <a:off x="338760" y="4647642"/>
            <a:ext cx="1853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chemeClr val="accent2"/>
                </a:solidFill>
              </a:rPr>
              <a:t>Siamese Network</a:t>
            </a:r>
          </a:p>
          <a:p>
            <a:pPr algn="ctr"/>
            <a:r>
              <a:rPr kumimoji="1" lang="en-US" altLang="zh-TW" b="1" dirty="0">
                <a:solidFill>
                  <a:schemeClr val="accent2"/>
                </a:solidFill>
              </a:rPr>
              <a:t>(weights shared)</a:t>
            </a:r>
            <a:endParaRPr kumimoji="1" lang="zh-TW" altLang="en-US" b="1" dirty="0">
              <a:solidFill>
                <a:schemeClr val="accent2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1A93CB-21AB-60A5-2A79-E5BB4E85A170}"/>
              </a:ext>
            </a:extLst>
          </p:cNvPr>
          <p:cNvSpPr/>
          <p:nvPr/>
        </p:nvSpPr>
        <p:spPr>
          <a:xfrm>
            <a:off x="6281057" y="294899"/>
            <a:ext cx="5312230" cy="9923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sz="1600" dirty="0">
                <a:solidFill>
                  <a:schemeClr val="tx1"/>
                </a:solidFill>
              </a:rPr>
              <a:t># Pseudo code for </a:t>
            </a:r>
            <a:r>
              <a:rPr kumimoji="1" lang="en-US" altLang="zh-TW" sz="1600" dirty="0">
                <a:solidFill>
                  <a:schemeClr val="tx1"/>
                </a:solidFill>
              </a:rPr>
              <a:t>Bi</a:t>
            </a:r>
            <a:r>
              <a:rPr kumimoji="1" lang="en" altLang="zh-TW" sz="1600" dirty="0">
                <a:solidFill>
                  <a:schemeClr val="tx1"/>
                </a:solidFill>
              </a:rPr>
              <a:t>-encoder</a:t>
            </a:r>
          </a:p>
          <a:p>
            <a:r>
              <a:rPr kumimoji="1" lang="en" altLang="zh-TW" sz="1600" dirty="0" err="1">
                <a:solidFill>
                  <a:schemeClr val="tx1"/>
                </a:solidFill>
              </a:rPr>
              <a:t>query_vector</a:t>
            </a:r>
            <a:r>
              <a:rPr kumimoji="1" lang="en" altLang="zh-TW" sz="1600" dirty="0">
                <a:solidFill>
                  <a:schemeClr val="tx1"/>
                </a:solidFill>
              </a:rPr>
              <a:t> = encoder(query)              # [0.1, 0.2, 0.3]</a:t>
            </a:r>
          </a:p>
          <a:p>
            <a:r>
              <a:rPr kumimoji="1" lang="en" altLang="zh-TW" sz="1600" dirty="0" err="1">
                <a:solidFill>
                  <a:schemeClr val="tx1"/>
                </a:solidFill>
              </a:rPr>
              <a:t>document_vector</a:t>
            </a:r>
            <a:r>
              <a:rPr kumimoji="1" lang="en" altLang="zh-TW" sz="1600" dirty="0">
                <a:solidFill>
                  <a:schemeClr val="tx1"/>
                </a:solidFill>
              </a:rPr>
              <a:t> = encoder(document)        # [0.2, 0.2, 0.4]</a:t>
            </a:r>
          </a:p>
          <a:p>
            <a:r>
              <a:rPr kumimoji="1" lang="en" altLang="zh-TW" sz="1600" dirty="0">
                <a:solidFill>
                  <a:schemeClr val="tx1"/>
                </a:solidFill>
              </a:rPr>
              <a:t>similarity = </a:t>
            </a:r>
            <a:r>
              <a:rPr kumimoji="1" lang="en" altLang="zh-TW" sz="1600" dirty="0" err="1">
                <a:solidFill>
                  <a:schemeClr val="tx1"/>
                </a:solidFill>
              </a:rPr>
              <a:t>cosine_similarity</a:t>
            </a:r>
            <a:r>
              <a:rPr kumimoji="1" lang="en" altLang="zh-TW" sz="1600" dirty="0">
                <a:solidFill>
                  <a:schemeClr val="tx1"/>
                </a:solidFill>
              </a:rPr>
              <a:t>(</a:t>
            </a:r>
            <a:r>
              <a:rPr kumimoji="1" lang="en" altLang="zh-TW" sz="1600" dirty="0" err="1">
                <a:solidFill>
                  <a:schemeClr val="tx1"/>
                </a:solidFill>
              </a:rPr>
              <a:t>query_vector</a:t>
            </a:r>
            <a:r>
              <a:rPr kumimoji="1" lang="en" altLang="zh-TW" sz="1600" dirty="0">
                <a:solidFill>
                  <a:schemeClr val="tx1"/>
                </a:solidFill>
              </a:rPr>
              <a:t>, </a:t>
            </a:r>
            <a:r>
              <a:rPr kumimoji="1" lang="en" altLang="zh-TW" sz="1600" dirty="0" err="1">
                <a:solidFill>
                  <a:schemeClr val="tx1"/>
                </a:solidFill>
              </a:rPr>
              <a:t>document_vector</a:t>
            </a:r>
            <a:r>
              <a:rPr kumimoji="1" lang="en" altLang="zh-TW" sz="1600" dirty="0">
                <a:solidFill>
                  <a:schemeClr val="tx1"/>
                </a:solidFill>
              </a:rPr>
              <a:t>)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380666-EB12-A3E3-AAEE-1B12D0AACDCA}"/>
              </a:ext>
            </a:extLst>
          </p:cNvPr>
          <p:cNvSpPr txBox="1"/>
          <p:nvPr/>
        </p:nvSpPr>
        <p:spPr>
          <a:xfrm>
            <a:off x="6520543" y="816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052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8AF5E3-A52E-BEB0-9D14-752AC502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does Sentence-BERT need pooling?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F6C84E-B62A-BEBF-D659-525363EC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DEB1F5-A78B-F702-8EC6-825CC9C4E276}"/>
              </a:ext>
            </a:extLst>
          </p:cNvPr>
          <p:cNvSpPr/>
          <p:nvPr/>
        </p:nvSpPr>
        <p:spPr>
          <a:xfrm>
            <a:off x="4993540" y="3820888"/>
            <a:ext cx="2986140" cy="7184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BERT</a:t>
            </a:r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2A3B2091-9396-E6D8-68ED-2DF9C23435D1}"/>
              </a:ext>
            </a:extLst>
          </p:cNvPr>
          <p:cNvSpPr/>
          <p:nvPr/>
        </p:nvSpPr>
        <p:spPr>
          <a:xfrm>
            <a:off x="5669047" y="5181858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Tok1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07A05758-109A-F26A-4F08-BD15A4A3A7CE}"/>
              </a:ext>
            </a:extLst>
          </p:cNvPr>
          <p:cNvSpPr/>
          <p:nvPr/>
        </p:nvSpPr>
        <p:spPr>
          <a:xfrm>
            <a:off x="4972007" y="5181858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[CLS]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4EFE38D0-A81E-ABFF-23F9-D9223559C14D}"/>
              </a:ext>
            </a:extLst>
          </p:cNvPr>
          <p:cNvSpPr/>
          <p:nvPr/>
        </p:nvSpPr>
        <p:spPr>
          <a:xfrm>
            <a:off x="6660459" y="5181858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>
                <a:solidFill>
                  <a:schemeClr val="tx1"/>
                </a:solidFill>
              </a:rPr>
              <a:t>TokN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EB6C939-227E-B715-6D27-553149B53D0A}"/>
              </a:ext>
            </a:extLst>
          </p:cNvPr>
          <p:cNvSpPr txBox="1"/>
          <p:nvPr/>
        </p:nvSpPr>
        <p:spPr>
          <a:xfrm>
            <a:off x="6211498" y="5182640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916C3753-E984-B55B-BCD4-31C10F1FB0DF}"/>
              </a:ext>
            </a:extLst>
          </p:cNvPr>
          <p:cNvSpPr/>
          <p:nvPr/>
        </p:nvSpPr>
        <p:spPr>
          <a:xfrm>
            <a:off x="7353551" y="5181069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[SEP]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4A2E0752-AC46-2B11-FA0F-C4014B0E9D28}"/>
              </a:ext>
            </a:extLst>
          </p:cNvPr>
          <p:cNvSpPr/>
          <p:nvPr/>
        </p:nvSpPr>
        <p:spPr>
          <a:xfrm>
            <a:off x="4972007" y="2722129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[CLS]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A67C7FF9-A95C-519E-3E89-A0AF56ECDDEA}"/>
              </a:ext>
            </a:extLst>
          </p:cNvPr>
          <p:cNvCxnSpPr>
            <a:cxnSpLocks/>
          </p:cNvCxnSpPr>
          <p:nvPr/>
        </p:nvCxnSpPr>
        <p:spPr>
          <a:xfrm flipV="1">
            <a:off x="5274305" y="3188983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7AFE6E64-3419-D54E-3D62-941AEEAE0B00}"/>
              </a:ext>
            </a:extLst>
          </p:cNvPr>
          <p:cNvCxnSpPr>
            <a:cxnSpLocks/>
          </p:cNvCxnSpPr>
          <p:nvPr/>
        </p:nvCxnSpPr>
        <p:spPr>
          <a:xfrm flipH="1" flipV="1">
            <a:off x="5271804" y="4642225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EC34ADB-4433-1CFD-AFA0-AC18B55F61B9}"/>
              </a:ext>
            </a:extLst>
          </p:cNvPr>
          <p:cNvCxnSpPr>
            <a:cxnSpLocks/>
          </p:cNvCxnSpPr>
          <p:nvPr/>
        </p:nvCxnSpPr>
        <p:spPr>
          <a:xfrm flipH="1" flipV="1">
            <a:off x="5971345" y="4642225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26E6ECE-31BB-4020-9A57-8B34F8B8F9F3}"/>
              </a:ext>
            </a:extLst>
          </p:cNvPr>
          <p:cNvCxnSpPr>
            <a:cxnSpLocks/>
          </p:cNvCxnSpPr>
          <p:nvPr/>
        </p:nvCxnSpPr>
        <p:spPr>
          <a:xfrm flipH="1" flipV="1">
            <a:off x="6961506" y="4642225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8A28C3A2-FA7E-F979-155D-16F71E09F2BD}"/>
              </a:ext>
            </a:extLst>
          </p:cNvPr>
          <p:cNvCxnSpPr>
            <a:cxnSpLocks/>
          </p:cNvCxnSpPr>
          <p:nvPr/>
        </p:nvCxnSpPr>
        <p:spPr>
          <a:xfrm flipH="1" flipV="1">
            <a:off x="7664020" y="4642225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F5B3824D-100B-4E4E-8361-D33B51D9FA6D}"/>
              </a:ext>
            </a:extLst>
          </p:cNvPr>
          <p:cNvCxnSpPr>
            <a:cxnSpLocks/>
          </p:cNvCxnSpPr>
          <p:nvPr/>
        </p:nvCxnSpPr>
        <p:spPr>
          <a:xfrm flipV="1">
            <a:off x="5971345" y="3188983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6C358760-81E1-BA4A-1778-B5E683D142B4}"/>
              </a:ext>
            </a:extLst>
          </p:cNvPr>
          <p:cNvCxnSpPr>
            <a:cxnSpLocks/>
          </p:cNvCxnSpPr>
          <p:nvPr/>
        </p:nvCxnSpPr>
        <p:spPr>
          <a:xfrm flipV="1">
            <a:off x="6961506" y="3188983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1673CEAB-1452-A556-BB04-AB3F3D00E338}"/>
              </a:ext>
            </a:extLst>
          </p:cNvPr>
          <p:cNvCxnSpPr>
            <a:cxnSpLocks/>
          </p:cNvCxnSpPr>
          <p:nvPr/>
        </p:nvCxnSpPr>
        <p:spPr>
          <a:xfrm flipV="1">
            <a:off x="7664020" y="3188983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03E9233A-2A5D-1749-DFD1-87BC091E5B49}"/>
              </a:ext>
            </a:extLst>
          </p:cNvPr>
          <p:cNvSpPr/>
          <p:nvPr/>
        </p:nvSpPr>
        <p:spPr>
          <a:xfrm>
            <a:off x="5669047" y="2722129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1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B6F7153E-A33A-05C6-8174-A8733BEC3875}"/>
              </a:ext>
            </a:extLst>
          </p:cNvPr>
          <p:cNvSpPr/>
          <p:nvPr/>
        </p:nvSpPr>
        <p:spPr>
          <a:xfrm>
            <a:off x="6659208" y="2722129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N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28E5E0A0-27FC-1687-25C2-82EBED2EC97F}"/>
              </a:ext>
            </a:extLst>
          </p:cNvPr>
          <p:cNvSpPr/>
          <p:nvPr/>
        </p:nvSpPr>
        <p:spPr>
          <a:xfrm>
            <a:off x="7366337" y="2722129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[SEP]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42DC7D9-B96A-579C-3021-77A2C5B9F0C4}"/>
              </a:ext>
            </a:extLst>
          </p:cNvPr>
          <p:cNvSpPr txBox="1"/>
          <p:nvPr/>
        </p:nvSpPr>
        <p:spPr>
          <a:xfrm>
            <a:off x="6236239" y="2711327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685D1295-CC2D-2E47-E6D4-08183523A885}"/>
              </a:ext>
            </a:extLst>
          </p:cNvPr>
          <p:cNvSpPr/>
          <p:nvPr/>
        </p:nvSpPr>
        <p:spPr>
          <a:xfrm>
            <a:off x="8343712" y="3809213"/>
            <a:ext cx="2986140" cy="7184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BERT</a:t>
            </a:r>
            <a:endParaRPr kumimoji="1" lang="zh-TW" altLang="en-US" dirty="0"/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19425578-EBAD-55DF-881D-4D568F186304}"/>
              </a:ext>
            </a:extLst>
          </p:cNvPr>
          <p:cNvSpPr/>
          <p:nvPr/>
        </p:nvSpPr>
        <p:spPr>
          <a:xfrm>
            <a:off x="9019219" y="5170183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Tok1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50D15AAB-6FBE-FB0E-5A52-E68FEAB67FF7}"/>
              </a:ext>
            </a:extLst>
          </p:cNvPr>
          <p:cNvSpPr/>
          <p:nvPr/>
        </p:nvSpPr>
        <p:spPr>
          <a:xfrm>
            <a:off x="8322179" y="5170183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[CLS]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E800E453-41F4-36D4-F5DE-A9CE2A10A0AC}"/>
              </a:ext>
            </a:extLst>
          </p:cNvPr>
          <p:cNvSpPr/>
          <p:nvPr/>
        </p:nvSpPr>
        <p:spPr>
          <a:xfrm>
            <a:off x="10010631" y="5170183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 err="1">
                <a:solidFill>
                  <a:schemeClr val="tx1"/>
                </a:solidFill>
              </a:rPr>
              <a:t>TokN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0CF3BC4-50E0-7534-AA71-459F96A513F7}"/>
              </a:ext>
            </a:extLst>
          </p:cNvPr>
          <p:cNvSpPr txBox="1"/>
          <p:nvPr/>
        </p:nvSpPr>
        <p:spPr>
          <a:xfrm>
            <a:off x="9561670" y="5170965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F6BE51CF-6E4D-85F3-82B8-6100B83189FC}"/>
              </a:ext>
            </a:extLst>
          </p:cNvPr>
          <p:cNvSpPr/>
          <p:nvPr/>
        </p:nvSpPr>
        <p:spPr>
          <a:xfrm>
            <a:off x="10703723" y="5169394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[SEP]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圓角矩形 43">
            <a:extLst>
              <a:ext uri="{FF2B5EF4-FFF2-40B4-BE49-F238E27FC236}">
                <a16:creationId xmlns:a16="http://schemas.microsoft.com/office/drawing/2014/main" id="{6712391C-2B93-BB7B-1E24-2E553E0E7700}"/>
              </a:ext>
            </a:extLst>
          </p:cNvPr>
          <p:cNvSpPr/>
          <p:nvPr/>
        </p:nvSpPr>
        <p:spPr>
          <a:xfrm>
            <a:off x="8322179" y="2710454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[CLS]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8FDFF706-4D55-DD65-8010-308DE44EFF7C}"/>
              </a:ext>
            </a:extLst>
          </p:cNvPr>
          <p:cNvCxnSpPr>
            <a:cxnSpLocks/>
          </p:cNvCxnSpPr>
          <p:nvPr/>
        </p:nvCxnSpPr>
        <p:spPr>
          <a:xfrm flipV="1">
            <a:off x="8624477" y="3177308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1F39CAE3-1840-5F91-8881-5652E9DFF77D}"/>
              </a:ext>
            </a:extLst>
          </p:cNvPr>
          <p:cNvCxnSpPr>
            <a:cxnSpLocks/>
          </p:cNvCxnSpPr>
          <p:nvPr/>
        </p:nvCxnSpPr>
        <p:spPr>
          <a:xfrm flipH="1" flipV="1">
            <a:off x="8621976" y="4630550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179FB5B6-888B-1A04-B492-7366DC8F1EA3}"/>
              </a:ext>
            </a:extLst>
          </p:cNvPr>
          <p:cNvCxnSpPr>
            <a:cxnSpLocks/>
          </p:cNvCxnSpPr>
          <p:nvPr/>
        </p:nvCxnSpPr>
        <p:spPr>
          <a:xfrm flipH="1" flipV="1">
            <a:off x="9321517" y="4630550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2103F97B-678C-64FD-9D81-1B6AE059AED1}"/>
              </a:ext>
            </a:extLst>
          </p:cNvPr>
          <p:cNvCxnSpPr>
            <a:cxnSpLocks/>
          </p:cNvCxnSpPr>
          <p:nvPr/>
        </p:nvCxnSpPr>
        <p:spPr>
          <a:xfrm flipH="1" flipV="1">
            <a:off x="10311678" y="4630550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0AF720BE-835A-C412-543B-62A89C086D0F}"/>
              </a:ext>
            </a:extLst>
          </p:cNvPr>
          <p:cNvCxnSpPr>
            <a:cxnSpLocks/>
          </p:cNvCxnSpPr>
          <p:nvPr/>
        </p:nvCxnSpPr>
        <p:spPr>
          <a:xfrm flipH="1" flipV="1">
            <a:off x="11014192" y="4630550"/>
            <a:ext cx="2501" cy="4634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3368348A-AEAD-54C8-A192-039907CFB17D}"/>
              </a:ext>
            </a:extLst>
          </p:cNvPr>
          <p:cNvCxnSpPr>
            <a:cxnSpLocks/>
          </p:cNvCxnSpPr>
          <p:nvPr/>
        </p:nvCxnSpPr>
        <p:spPr>
          <a:xfrm flipV="1">
            <a:off x="9321517" y="3177308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A5A306E8-9928-F3BF-477A-043447DA6E2D}"/>
              </a:ext>
            </a:extLst>
          </p:cNvPr>
          <p:cNvCxnSpPr>
            <a:cxnSpLocks/>
          </p:cNvCxnSpPr>
          <p:nvPr/>
        </p:nvCxnSpPr>
        <p:spPr>
          <a:xfrm flipV="1">
            <a:off x="10311678" y="3177308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C4323673-6B43-A814-8F51-AEEF0266473E}"/>
              </a:ext>
            </a:extLst>
          </p:cNvPr>
          <p:cNvCxnSpPr>
            <a:cxnSpLocks/>
          </p:cNvCxnSpPr>
          <p:nvPr/>
        </p:nvCxnSpPr>
        <p:spPr>
          <a:xfrm flipV="1">
            <a:off x="11014192" y="3177308"/>
            <a:ext cx="0" cy="5116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圓角矩形 52">
            <a:extLst>
              <a:ext uri="{FF2B5EF4-FFF2-40B4-BE49-F238E27FC236}">
                <a16:creationId xmlns:a16="http://schemas.microsoft.com/office/drawing/2014/main" id="{5B3C2E85-A8E7-1F62-6C47-9D8DA9184976}"/>
              </a:ext>
            </a:extLst>
          </p:cNvPr>
          <p:cNvSpPr/>
          <p:nvPr/>
        </p:nvSpPr>
        <p:spPr>
          <a:xfrm>
            <a:off x="9019219" y="2710454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1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54" name="圓角矩形 53">
            <a:extLst>
              <a:ext uri="{FF2B5EF4-FFF2-40B4-BE49-F238E27FC236}">
                <a16:creationId xmlns:a16="http://schemas.microsoft.com/office/drawing/2014/main" id="{37022701-DD16-029C-114C-CFD407DA5EDE}"/>
              </a:ext>
            </a:extLst>
          </p:cNvPr>
          <p:cNvSpPr/>
          <p:nvPr/>
        </p:nvSpPr>
        <p:spPr>
          <a:xfrm>
            <a:off x="10009380" y="2710454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N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2A8C4170-1D7C-F1F9-879F-3742290C3AFC}"/>
              </a:ext>
            </a:extLst>
          </p:cNvPr>
          <p:cNvSpPr/>
          <p:nvPr/>
        </p:nvSpPr>
        <p:spPr>
          <a:xfrm>
            <a:off x="10716509" y="2710454"/>
            <a:ext cx="60459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</a:t>
            </a:r>
            <a:r>
              <a:rPr kumimoji="1" lang="en-US" altLang="zh-TW" sz="1400" baseline="-25000" dirty="0">
                <a:solidFill>
                  <a:schemeClr val="tx1"/>
                </a:solidFill>
              </a:rPr>
              <a:t>[SEP]</a:t>
            </a:r>
            <a:endParaRPr kumimoji="1" lang="zh-TW" altLang="en-US" sz="1400" baseline="-25000" dirty="0">
              <a:solidFill>
                <a:schemeClr val="tx1"/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7310B5B8-8EA0-247C-0335-EF53A59AFCBF}"/>
              </a:ext>
            </a:extLst>
          </p:cNvPr>
          <p:cNvSpPr txBox="1"/>
          <p:nvPr/>
        </p:nvSpPr>
        <p:spPr>
          <a:xfrm>
            <a:off x="9586411" y="2699652"/>
            <a:ext cx="52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87E2106-6591-C7E3-FF40-81E6F2547EF4}"/>
              </a:ext>
            </a:extLst>
          </p:cNvPr>
          <p:cNvSpPr txBox="1"/>
          <p:nvPr/>
        </p:nvSpPr>
        <p:spPr>
          <a:xfrm>
            <a:off x="4879584" y="2020348"/>
            <a:ext cx="321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Output hidden states of input1</a:t>
            </a:r>
            <a:endParaRPr kumimoji="1" lang="zh-TW" altLang="en-US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4D3863B-708C-B1E8-F11B-DC952795CF38}"/>
              </a:ext>
            </a:extLst>
          </p:cNvPr>
          <p:cNvSpPr txBox="1"/>
          <p:nvPr/>
        </p:nvSpPr>
        <p:spPr>
          <a:xfrm>
            <a:off x="8215901" y="2020348"/>
            <a:ext cx="3214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Output hidden states of input2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2B5A05EF-C3BC-8AD2-4558-C0073EBA8CDF}"/>
              </a:ext>
            </a:extLst>
          </p:cNvPr>
          <p:cNvSpPr txBox="1"/>
          <p:nvPr/>
        </p:nvSpPr>
        <p:spPr>
          <a:xfrm>
            <a:off x="653143" y="2147756"/>
            <a:ext cx="3967379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BERT produces embeddings (hidden states from the final layer) for each token.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We need a single fixed-size vector for the entire sentence.</a:t>
            </a:r>
          </a:p>
        </p:txBody>
      </p:sp>
    </p:spTree>
    <p:extLst>
      <p:ext uri="{BB962C8B-B14F-4D97-AF65-F5344CB8AC3E}">
        <p14:creationId xmlns:p14="http://schemas.microsoft.com/office/powerpoint/2010/main" val="765096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EC4108-9CAD-D9E4-36C2-CDA7F5DE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Pooling of Sentence-BERT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85C8D4-7CAE-9A07-07DD-4DF20DDB5F24}"/>
              </a:ext>
            </a:extLst>
          </p:cNvPr>
          <p:cNvSpPr txBox="1"/>
          <p:nvPr/>
        </p:nvSpPr>
        <p:spPr>
          <a:xfrm>
            <a:off x="1219100" y="1790859"/>
            <a:ext cx="8218814" cy="327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000" dirty="0"/>
              <a:t>We need a single fixed-size vector for the entire sentence.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b="1" dirty="0"/>
              <a:t>CLS: Use the [CLS] token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This is the default setting in original BERT.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b="1" dirty="0"/>
              <a:t>MEAN: the mean of all output vectors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Averages all token embeddings.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b="1" dirty="0"/>
              <a:t>MAX: max-over-time of the output vectors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Takes maximum value across each dimension.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F3B71B-3795-486E-4FE8-E52DE5A18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0FE80E8-A56A-3C03-FC30-5A4AEDD805E4}"/>
              </a:ext>
            </a:extLst>
          </p:cNvPr>
          <p:cNvSpPr txBox="1"/>
          <p:nvPr/>
        </p:nvSpPr>
        <p:spPr>
          <a:xfrm>
            <a:off x="1426863" y="6031131"/>
            <a:ext cx="9399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Reimers, N., &amp; </a:t>
            </a:r>
            <a:r>
              <a:rPr lang="en" altLang="zh-TW" sz="1400" dirty="0" err="1"/>
              <a:t>Gurevych</a:t>
            </a:r>
            <a:r>
              <a:rPr lang="en" altLang="zh-TW" sz="1400" dirty="0"/>
              <a:t>, I. (2019). Sentence-BERT: Sentence Embeddings using Siamese BERT-Networks. </a:t>
            </a:r>
            <a:r>
              <a:rPr lang="en" altLang="zh-TW" sz="1400" i="1" dirty="0"/>
              <a:t>(EMNLP-ĲCNLP 2019)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91470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7ECF12-1319-3DDF-CD1A-054B9992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Sentence-BERT (Bi-encoder)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D34288-7924-809F-8A07-08FAE4997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26A6F4-7456-A2D3-E958-AADEC77E5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657" y="1880443"/>
            <a:ext cx="8448439" cy="362909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6CD31FD-8C47-5F0C-5402-C4838908313D}"/>
              </a:ext>
            </a:extLst>
          </p:cNvPr>
          <p:cNvSpPr txBox="1"/>
          <p:nvPr/>
        </p:nvSpPr>
        <p:spPr>
          <a:xfrm>
            <a:off x="1426863" y="6031131"/>
            <a:ext cx="9399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Reimers, N., &amp; </a:t>
            </a:r>
            <a:r>
              <a:rPr lang="en" altLang="zh-TW" sz="1400" dirty="0" err="1"/>
              <a:t>Gurevych</a:t>
            </a:r>
            <a:r>
              <a:rPr lang="en" altLang="zh-TW" sz="1400" dirty="0"/>
              <a:t>, I. (2019). Sentence-BERT: Sentence Embeddings using Siamese BERT-Networks. </a:t>
            </a:r>
            <a:r>
              <a:rPr lang="en" altLang="zh-TW" sz="1400" i="1" dirty="0"/>
              <a:t>(EMNLP-ĲCNLP 2019)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F7BFF5-B7F6-C5B1-3C1C-0F472778A278}"/>
              </a:ext>
            </a:extLst>
          </p:cNvPr>
          <p:cNvSpPr txBox="1"/>
          <p:nvPr/>
        </p:nvSpPr>
        <p:spPr>
          <a:xfrm>
            <a:off x="3222444" y="5570726"/>
            <a:ext cx="162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0070C0"/>
                </a:solidFill>
              </a:rPr>
              <a:t>Training time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9FCEBFF-D7F9-5494-65F3-E1742A3E6A73}"/>
              </a:ext>
            </a:extLst>
          </p:cNvPr>
          <p:cNvSpPr txBox="1"/>
          <p:nvPr/>
        </p:nvSpPr>
        <p:spPr>
          <a:xfrm>
            <a:off x="8470626" y="5570726"/>
            <a:ext cx="162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0070C0"/>
                </a:solidFill>
              </a:rPr>
              <a:t>Inference time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B3CDDCA-5457-CBA3-A841-779FAD73D6D5}"/>
              </a:ext>
            </a:extLst>
          </p:cNvPr>
          <p:cNvSpPr/>
          <p:nvPr/>
        </p:nvSpPr>
        <p:spPr>
          <a:xfrm>
            <a:off x="2943749" y="2509407"/>
            <a:ext cx="7419452" cy="62143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0109C55-4AC9-A96A-C3DB-0130AEA6C13E}"/>
              </a:ext>
            </a:extLst>
          </p:cNvPr>
          <p:cNvSpPr txBox="1"/>
          <p:nvPr/>
        </p:nvSpPr>
        <p:spPr>
          <a:xfrm>
            <a:off x="901862" y="2124151"/>
            <a:ext cx="1853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chemeClr val="accent2"/>
                </a:solidFill>
              </a:rPr>
              <a:t>Output</a:t>
            </a:r>
          </a:p>
          <a:p>
            <a:pPr algn="ctr"/>
            <a:r>
              <a:rPr kumimoji="1" lang="en-US" altLang="zh-TW" b="1" dirty="0">
                <a:solidFill>
                  <a:schemeClr val="accent2"/>
                </a:solidFill>
              </a:rPr>
              <a:t>Concatenation with element-wise difference</a:t>
            </a:r>
            <a:endParaRPr kumimoji="1" lang="zh-TW" alt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259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7433DE-1BED-1C54-81A3-692EC0A04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Hallucination of LLM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DFCEBA-2A94-949A-BD8B-CFDE4358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6C6CBB7-F791-8E18-A206-70AC94DBD5B6}"/>
              </a:ext>
            </a:extLst>
          </p:cNvPr>
          <p:cNvSpPr txBox="1"/>
          <p:nvPr/>
        </p:nvSpPr>
        <p:spPr>
          <a:xfrm>
            <a:off x="653143" y="1573507"/>
            <a:ext cx="10058399" cy="80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It is discovered that NLG models often generate text that is nonsensical, or unfaithful to the provided input. Such undesirable generation is referred to Hallucination (Ji et al., 2023).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6C5F326-F37D-9CDF-5110-998D4E03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914" y="2578633"/>
            <a:ext cx="9318171" cy="339666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896A211-11AB-BE43-8783-9DB3D3407B66}"/>
              </a:ext>
            </a:extLst>
          </p:cNvPr>
          <p:cNvSpPr txBox="1"/>
          <p:nvPr/>
        </p:nvSpPr>
        <p:spPr>
          <a:xfrm>
            <a:off x="2567352" y="6224913"/>
            <a:ext cx="728254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000" dirty="0"/>
              <a:t>Ji et al. "Survey of hallucination in natural language generation." ACM Computing Surveys 55.12 (2023): 1-38.</a:t>
            </a:r>
          </a:p>
          <a:p>
            <a:r>
              <a:rPr lang="zh-TW" altLang="en-US" sz="1000" dirty="0"/>
              <a:t>Figure source: Munkhdalai, Tsendsuren, Manaal Faruqui, and Siddharth Gopal. "Leave no context behind: Efficient infinite context transformers with infini-attention." arXiv preprint arXiv:2404.07143 (2024).</a:t>
            </a:r>
          </a:p>
        </p:txBody>
      </p:sp>
    </p:spTree>
    <p:extLst>
      <p:ext uri="{BB962C8B-B14F-4D97-AF65-F5344CB8AC3E}">
        <p14:creationId xmlns:p14="http://schemas.microsoft.com/office/powerpoint/2010/main" val="1910681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D8BED6-51A4-160F-8FFB-608224182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Performance comparison of Pooling and Concatenation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AEFEDD-E5D4-C614-550F-991B7A442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AD2AC5E-9AE9-823B-017A-93F448FC4F91}"/>
              </a:ext>
            </a:extLst>
          </p:cNvPr>
          <p:cNvSpPr txBox="1"/>
          <p:nvPr/>
        </p:nvSpPr>
        <p:spPr>
          <a:xfrm>
            <a:off x="1020894" y="1912292"/>
            <a:ext cx="5075106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Indeed, [CLS] token can directly be used for representing the entire sentence.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But pooling may bring better performance.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9B970EA-DDD4-8BD9-FD20-0D849F0D13FA}"/>
              </a:ext>
            </a:extLst>
          </p:cNvPr>
          <p:cNvSpPr txBox="1"/>
          <p:nvPr/>
        </p:nvSpPr>
        <p:spPr>
          <a:xfrm>
            <a:off x="1426863" y="6031131"/>
            <a:ext cx="9399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Reimers, N., &amp; </a:t>
            </a:r>
            <a:r>
              <a:rPr lang="en" altLang="zh-TW" sz="1400" dirty="0" err="1"/>
              <a:t>Gurevych</a:t>
            </a:r>
            <a:r>
              <a:rPr lang="en" altLang="zh-TW" sz="1400" dirty="0"/>
              <a:t>, I. (2019). Sentence-BERT: Sentence Embeddings using Siamese BERT-Networks. </a:t>
            </a:r>
            <a:r>
              <a:rPr lang="en" altLang="zh-TW" sz="1400" i="1" dirty="0"/>
              <a:t>(EMNLP-ĲCNLP 2019)</a:t>
            </a:r>
            <a:endParaRPr lang="zh-TW" altLang="en-US" sz="1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4818694-30C2-4DB3-14F7-03C7FBF3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027" y="1692128"/>
            <a:ext cx="4634593" cy="405815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1241C42-9479-5FFA-61A3-FD41F80570D3}"/>
              </a:ext>
            </a:extLst>
          </p:cNvPr>
          <p:cNvSpPr txBox="1"/>
          <p:nvPr/>
        </p:nvSpPr>
        <p:spPr>
          <a:xfrm>
            <a:off x="1097280" y="3740879"/>
            <a:ext cx="5075106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b="1" dirty="0"/>
              <a:t>Experiment</a:t>
            </a:r>
            <a:r>
              <a:rPr kumimoji="1" lang="en-US" altLang="zh-TW" sz="2000" dirty="0"/>
              <a:t> shows using element-wise difference is better than the other settings.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Note that the concatenation mode is only used for training.</a:t>
            </a:r>
          </a:p>
        </p:txBody>
      </p:sp>
    </p:spTree>
    <p:extLst>
      <p:ext uri="{BB962C8B-B14F-4D97-AF65-F5344CB8AC3E}">
        <p14:creationId xmlns:p14="http://schemas.microsoft.com/office/powerpoint/2010/main" val="216215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71E292-F27F-DD11-4E1C-9886AA20D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Computation time for Bi-encoders and Cross encoders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ED79FA-B2CE-7B7C-D085-F68718223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2C79AD3-7DD7-781B-1690-BF1DCD2870CF}"/>
              </a:ext>
            </a:extLst>
          </p:cNvPr>
          <p:cNvSpPr txBox="1"/>
          <p:nvPr/>
        </p:nvSpPr>
        <p:spPr>
          <a:xfrm>
            <a:off x="1208214" y="1790859"/>
            <a:ext cx="10221786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For 10,000 sentence pairs: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Cross encoders: n·(n−1)/2 = </a:t>
            </a:r>
            <a:r>
              <a:rPr kumimoji="1" lang="en-US" altLang="zh-TW" sz="2000" dirty="0">
                <a:solidFill>
                  <a:srgbClr val="FF0000"/>
                </a:solidFill>
              </a:rPr>
              <a:t>49,995,000</a:t>
            </a:r>
            <a:r>
              <a:rPr kumimoji="1" lang="en-US" altLang="zh-TW" sz="2000" dirty="0"/>
              <a:t> inference times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Bi-encoders (e.g., Sentence-BERT): </a:t>
            </a:r>
            <a:r>
              <a:rPr kumimoji="1" lang="en-US" altLang="zh-TW" sz="2000" dirty="0">
                <a:solidFill>
                  <a:srgbClr val="FF0000"/>
                </a:solidFill>
              </a:rPr>
              <a:t>10,000 * 2 </a:t>
            </a:r>
            <a:r>
              <a:rPr kumimoji="1" lang="en-US" altLang="zh-TW" sz="2000" dirty="0"/>
              <a:t>inference times (can be parallel) with cosine similarity calculation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36C659-EECD-EAD5-ABB6-AC43DD7B45A9}"/>
              </a:ext>
            </a:extLst>
          </p:cNvPr>
          <p:cNvSpPr/>
          <p:nvPr/>
        </p:nvSpPr>
        <p:spPr>
          <a:xfrm>
            <a:off x="6738258" y="4768617"/>
            <a:ext cx="1943199" cy="619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Encoder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A85608-4629-E8A7-BA33-0CE591F95B6D}"/>
              </a:ext>
            </a:extLst>
          </p:cNvPr>
          <p:cNvSpPr/>
          <p:nvPr/>
        </p:nvSpPr>
        <p:spPr>
          <a:xfrm>
            <a:off x="1970315" y="4583554"/>
            <a:ext cx="2748642" cy="61981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Cross encoder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819D1F8-368C-0562-81C8-572F126D5033}"/>
              </a:ext>
            </a:extLst>
          </p:cNvPr>
          <p:cNvSpPr/>
          <p:nvPr/>
        </p:nvSpPr>
        <p:spPr>
          <a:xfrm>
            <a:off x="8874428" y="4768616"/>
            <a:ext cx="1943199" cy="619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Encoder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DE2035A8-1C0B-275B-6BB4-D7B975FA29D0}"/>
              </a:ext>
            </a:extLst>
          </p:cNvPr>
          <p:cNvSpPr/>
          <p:nvPr/>
        </p:nvSpPr>
        <p:spPr>
          <a:xfrm>
            <a:off x="1970315" y="5596716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058A9406-37B8-CA2B-16EE-CE9613EA63E1}"/>
              </a:ext>
            </a:extLst>
          </p:cNvPr>
          <p:cNvSpPr/>
          <p:nvPr/>
        </p:nvSpPr>
        <p:spPr>
          <a:xfrm>
            <a:off x="3374571" y="5598173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Sent2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BA4737F-E3D6-C4C2-D439-96DF0BA799B5}"/>
              </a:ext>
            </a:extLst>
          </p:cNvPr>
          <p:cNvSpPr/>
          <p:nvPr/>
        </p:nvSpPr>
        <p:spPr>
          <a:xfrm>
            <a:off x="2775956" y="5598173"/>
            <a:ext cx="538744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[SEP]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3BA6508-4E6D-D4C0-9E5A-B1ED633A4168}"/>
              </a:ext>
            </a:extLst>
          </p:cNvPr>
          <p:cNvSpPr/>
          <p:nvPr/>
        </p:nvSpPr>
        <p:spPr>
          <a:xfrm>
            <a:off x="4180212" y="5588744"/>
            <a:ext cx="538744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[SEP]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BB78C3D-8D0A-BE7A-E1EE-22B9FB7ECD61}"/>
              </a:ext>
            </a:extLst>
          </p:cNvPr>
          <p:cNvCxnSpPr>
            <a:cxnSpLocks/>
          </p:cNvCxnSpPr>
          <p:nvPr/>
        </p:nvCxnSpPr>
        <p:spPr>
          <a:xfrm flipV="1">
            <a:off x="3374571" y="5290458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A82031F9-CFA0-27DC-6C40-71EF5E439557}"/>
              </a:ext>
            </a:extLst>
          </p:cNvPr>
          <p:cNvCxnSpPr>
            <a:cxnSpLocks/>
          </p:cNvCxnSpPr>
          <p:nvPr/>
        </p:nvCxnSpPr>
        <p:spPr>
          <a:xfrm flipV="1">
            <a:off x="3374571" y="4267203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96213218-ABBF-9E91-0B57-D0FF42B5814F}"/>
              </a:ext>
            </a:extLst>
          </p:cNvPr>
          <p:cNvSpPr/>
          <p:nvPr/>
        </p:nvSpPr>
        <p:spPr>
          <a:xfrm>
            <a:off x="2634318" y="3755571"/>
            <a:ext cx="1480505" cy="433182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Classification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8DF6C461-9415-7D7C-26BD-46DFF5C23C30}"/>
              </a:ext>
            </a:extLst>
          </p:cNvPr>
          <p:cNvCxnSpPr>
            <a:cxnSpLocks/>
          </p:cNvCxnSpPr>
          <p:nvPr/>
        </p:nvCxnSpPr>
        <p:spPr>
          <a:xfrm flipV="1">
            <a:off x="7698971" y="5461377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191D2EEA-849F-63D5-E73C-0CC53BB0053A}"/>
              </a:ext>
            </a:extLst>
          </p:cNvPr>
          <p:cNvSpPr/>
          <p:nvPr/>
        </p:nvSpPr>
        <p:spPr>
          <a:xfrm>
            <a:off x="7336972" y="5781778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337495B0-F0CE-03A4-FE85-D7308BE8C365}"/>
              </a:ext>
            </a:extLst>
          </p:cNvPr>
          <p:cNvSpPr/>
          <p:nvPr/>
        </p:nvSpPr>
        <p:spPr>
          <a:xfrm>
            <a:off x="9473142" y="5773806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Sent2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BF609C4A-E1F3-BACA-0180-7D59BB0D67D7}"/>
              </a:ext>
            </a:extLst>
          </p:cNvPr>
          <p:cNvCxnSpPr>
            <a:cxnSpLocks/>
          </p:cNvCxnSpPr>
          <p:nvPr/>
        </p:nvCxnSpPr>
        <p:spPr>
          <a:xfrm flipV="1">
            <a:off x="9837914" y="5443977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753737C9-FD33-5520-B150-151F4184BDAE}"/>
              </a:ext>
            </a:extLst>
          </p:cNvPr>
          <p:cNvSpPr/>
          <p:nvPr/>
        </p:nvSpPr>
        <p:spPr>
          <a:xfrm>
            <a:off x="7336972" y="4032040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0FB13B12-9FE1-BEBB-E9A3-BDB06E330670}"/>
              </a:ext>
            </a:extLst>
          </p:cNvPr>
          <p:cNvSpPr/>
          <p:nvPr/>
        </p:nvSpPr>
        <p:spPr>
          <a:xfrm>
            <a:off x="9465029" y="4032040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H2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59398038-67C3-7D52-EAD0-F24C08F06548}"/>
              </a:ext>
            </a:extLst>
          </p:cNvPr>
          <p:cNvCxnSpPr>
            <a:cxnSpLocks/>
          </p:cNvCxnSpPr>
          <p:nvPr/>
        </p:nvCxnSpPr>
        <p:spPr>
          <a:xfrm flipV="1">
            <a:off x="7712629" y="4452265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11B10281-FF1E-5944-2575-8C740C1A9E7B}"/>
              </a:ext>
            </a:extLst>
          </p:cNvPr>
          <p:cNvCxnSpPr>
            <a:cxnSpLocks/>
          </p:cNvCxnSpPr>
          <p:nvPr/>
        </p:nvCxnSpPr>
        <p:spPr>
          <a:xfrm flipV="1">
            <a:off x="9832573" y="4452265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接點 26">
            <a:extLst>
              <a:ext uri="{FF2B5EF4-FFF2-40B4-BE49-F238E27FC236}">
                <a16:creationId xmlns:a16="http://schemas.microsoft.com/office/drawing/2014/main" id="{EE77FD88-D0A3-91BD-B2B8-7280E1AA0CA7}"/>
              </a:ext>
            </a:extLst>
          </p:cNvPr>
          <p:cNvCxnSpPr>
            <a:stCxn id="22" idx="0"/>
            <a:endCxn id="23" idx="0"/>
          </p:cNvCxnSpPr>
          <p:nvPr/>
        </p:nvCxnSpPr>
        <p:spPr>
          <a:xfrm rot="5400000" flipH="1" flipV="1">
            <a:off x="8773885" y="2968012"/>
            <a:ext cx="12700" cy="2128057"/>
          </a:xfrm>
          <a:prstGeom prst="bentConnector3">
            <a:avLst>
              <a:gd name="adj1" fmla="val 11999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D8137CE-1DE5-7D05-C42E-D5038F1EE70A}"/>
              </a:ext>
            </a:extLst>
          </p:cNvPr>
          <p:cNvSpPr txBox="1"/>
          <p:nvPr/>
        </p:nvSpPr>
        <p:spPr>
          <a:xfrm>
            <a:off x="7882163" y="3586879"/>
            <a:ext cx="1796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600" dirty="0"/>
              <a:t>Cosine similarity 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8015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3CCC9B-8A82-F20F-F4C1-DDA529B38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SimCSE</a:t>
            </a:r>
            <a:r>
              <a:rPr kumimoji="1" lang="en-US" altLang="zh-TW" dirty="0"/>
              <a:t> (Bi-encoder)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2D821B-AAF5-E18B-3352-CC70BD78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086C65C-CA4B-0981-2706-17D92979A80A}"/>
              </a:ext>
            </a:extLst>
          </p:cNvPr>
          <p:cNvSpPr txBox="1"/>
          <p:nvPr/>
        </p:nvSpPr>
        <p:spPr>
          <a:xfrm>
            <a:off x="1219100" y="1790859"/>
            <a:ext cx="9307386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 err="1"/>
              <a:t>SimCSE</a:t>
            </a:r>
            <a:r>
              <a:rPr kumimoji="1" lang="en-US" altLang="zh-TW" sz="2000" dirty="0"/>
              <a:t>: a </a:t>
            </a:r>
            <a:r>
              <a:rPr kumimoji="1" lang="en-US" altLang="zh-TW" sz="2000" u="sng" dirty="0"/>
              <a:t>sim</a:t>
            </a:r>
            <a:r>
              <a:rPr kumimoji="1" lang="en-US" altLang="zh-TW" sz="2000" dirty="0"/>
              <a:t>ple </a:t>
            </a:r>
            <a:r>
              <a:rPr kumimoji="1" lang="en-US" altLang="zh-TW" sz="2000" u="sng" dirty="0"/>
              <a:t>c</a:t>
            </a:r>
            <a:r>
              <a:rPr kumimoji="1" lang="en-US" altLang="zh-TW" sz="2000" dirty="0"/>
              <a:t>ontrastive </a:t>
            </a:r>
            <a:r>
              <a:rPr kumimoji="1" lang="en-US" altLang="zh-TW" sz="2000" u="sng" dirty="0"/>
              <a:t>s</a:t>
            </a:r>
            <a:r>
              <a:rPr kumimoji="1" lang="en-US" altLang="zh-TW" sz="2000" dirty="0"/>
              <a:t>entence </a:t>
            </a:r>
            <a:r>
              <a:rPr kumimoji="1" lang="en-US" altLang="zh-TW" sz="2000" u="sng" dirty="0"/>
              <a:t>e</a:t>
            </a:r>
            <a:r>
              <a:rPr kumimoji="1" lang="en-US" altLang="zh-TW" sz="2000" dirty="0"/>
              <a:t>mbedding framework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Both unsupervised and supervised training approaches were proposed in </a:t>
            </a:r>
            <a:r>
              <a:rPr kumimoji="1" lang="en-US" altLang="zh-TW" sz="2000" dirty="0" err="1"/>
              <a:t>SimCSE</a:t>
            </a:r>
            <a:r>
              <a:rPr kumimoji="1" lang="en-US" altLang="zh-TW" sz="2000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b="1" dirty="0"/>
              <a:t>Unsupervised</a:t>
            </a:r>
            <a:r>
              <a:rPr kumimoji="1" lang="en-US" altLang="zh-TW" sz="2000" dirty="0"/>
              <a:t> training of </a:t>
            </a:r>
            <a:r>
              <a:rPr kumimoji="1" lang="en-US" altLang="zh-TW" sz="2000" dirty="0" err="1"/>
              <a:t>SimCSE</a:t>
            </a:r>
            <a:endParaRPr kumimoji="1" lang="en-US" altLang="zh-TW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Relying on </a:t>
            </a:r>
            <a:r>
              <a:rPr kumimoji="1" lang="en-US" altLang="zh-TW" sz="2000" b="1" dirty="0"/>
              <a:t>Dropout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b="1" dirty="0"/>
              <a:t>Supervised</a:t>
            </a:r>
            <a:r>
              <a:rPr kumimoji="1" lang="en-US" altLang="zh-TW" sz="2000" dirty="0"/>
              <a:t> training of </a:t>
            </a:r>
            <a:r>
              <a:rPr kumimoji="1" lang="en-US" altLang="zh-TW" sz="2000" dirty="0" err="1"/>
              <a:t>SimCSE</a:t>
            </a:r>
            <a:endParaRPr kumimoji="1" lang="en-US" altLang="zh-TW" sz="2000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Relying on </a:t>
            </a:r>
            <a:r>
              <a:rPr kumimoji="1" lang="en-US" altLang="zh-TW" sz="2000" b="1" dirty="0"/>
              <a:t>labels in a dataset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52B8FAD-3B6D-3DF3-148E-307FEDD13C5D}"/>
              </a:ext>
            </a:extLst>
          </p:cNvPr>
          <p:cNvSpPr txBox="1"/>
          <p:nvPr/>
        </p:nvSpPr>
        <p:spPr>
          <a:xfrm>
            <a:off x="1426863" y="6063789"/>
            <a:ext cx="93992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100" dirty="0"/>
              <a:t>Gao, </a:t>
            </a:r>
            <a:r>
              <a:rPr lang="en" altLang="zh-TW" sz="1100" dirty="0" err="1"/>
              <a:t>Tianyu</a:t>
            </a:r>
            <a:r>
              <a:rPr lang="en" altLang="zh-TW" sz="1100" dirty="0"/>
              <a:t>, </a:t>
            </a:r>
            <a:r>
              <a:rPr lang="en" altLang="zh-TW" sz="1100" dirty="0" err="1"/>
              <a:t>Xingcheng</a:t>
            </a:r>
            <a:r>
              <a:rPr lang="en" altLang="zh-TW" sz="1100" dirty="0"/>
              <a:t> Yao, and </a:t>
            </a:r>
            <a:r>
              <a:rPr lang="en" altLang="zh-TW" sz="1100" dirty="0" err="1"/>
              <a:t>Danqi</a:t>
            </a:r>
            <a:r>
              <a:rPr lang="en" altLang="zh-TW" sz="1100" dirty="0"/>
              <a:t> Chen. "</a:t>
            </a:r>
            <a:r>
              <a:rPr lang="en" altLang="zh-TW" sz="1100" dirty="0" err="1"/>
              <a:t>SimCSE</a:t>
            </a:r>
            <a:r>
              <a:rPr lang="en" altLang="zh-TW" sz="1100" dirty="0"/>
              <a:t>: Simple Contrastive Learning of Sentence Embeddings." EMNLP 2021.</a:t>
            </a:r>
          </a:p>
        </p:txBody>
      </p:sp>
    </p:spTree>
    <p:extLst>
      <p:ext uri="{BB962C8B-B14F-4D97-AF65-F5344CB8AC3E}">
        <p14:creationId xmlns:p14="http://schemas.microsoft.com/office/powerpoint/2010/main" val="1175752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D100B6-A4EC-9FAB-FAD0-D26EE3CC6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Dropout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432A24-9260-D51B-CCE9-8DE15B384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01C657-C942-5DE6-B02B-6EE105D14EE3}"/>
              </a:ext>
            </a:extLst>
          </p:cNvPr>
          <p:cNvSpPr txBox="1"/>
          <p:nvPr/>
        </p:nvSpPr>
        <p:spPr>
          <a:xfrm>
            <a:off x="1396382" y="6501912"/>
            <a:ext cx="93992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100" dirty="0"/>
              <a:t>Srivastava, Nitish, et al. "Dropout: a simple way to prevent neural networks from overfitting." The journal of machine learning research 15.1 (2014): 1929-1958.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FFB9B2F-A937-A211-3D28-510CA3DD5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04" y="2728848"/>
            <a:ext cx="6571187" cy="348163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74DC15D-F905-A6CB-B77E-4B10CF974F25}"/>
              </a:ext>
            </a:extLst>
          </p:cNvPr>
          <p:cNvSpPr txBox="1"/>
          <p:nvPr/>
        </p:nvSpPr>
        <p:spPr>
          <a:xfrm>
            <a:off x="721002" y="1517062"/>
            <a:ext cx="9606996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Dropout randomly drop units (along with their connections) from the neural network during training.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This approach usually brings regularization and reduces overfitting.</a:t>
            </a:r>
            <a:endParaRPr kumimoji="1" lang="en-US" altLang="zh-TW" sz="2000" b="1" dirty="0"/>
          </a:p>
        </p:txBody>
      </p:sp>
    </p:spTree>
    <p:extLst>
      <p:ext uri="{BB962C8B-B14F-4D97-AF65-F5344CB8AC3E}">
        <p14:creationId xmlns:p14="http://schemas.microsoft.com/office/powerpoint/2010/main" val="1702902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E15A52-E619-1A30-6AC2-935FF2AE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Unsupervised training of </a:t>
            </a:r>
            <a:r>
              <a:rPr kumimoji="1" lang="en" altLang="zh-TW" dirty="0" err="1"/>
              <a:t>SimCSE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4357C1-F56D-1774-6153-B3B91BA6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5D78D61-61B2-9D5E-30BC-F14E2B56F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140" y="1792811"/>
            <a:ext cx="5366657" cy="38676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AACAEC9-1073-130F-2AC4-DEACD6ADC30B}"/>
              </a:ext>
            </a:extLst>
          </p:cNvPr>
          <p:cNvSpPr txBox="1"/>
          <p:nvPr/>
        </p:nvSpPr>
        <p:spPr>
          <a:xfrm>
            <a:off x="1426863" y="6063789"/>
            <a:ext cx="93992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100" dirty="0"/>
              <a:t>Gao, </a:t>
            </a:r>
            <a:r>
              <a:rPr lang="en" altLang="zh-TW" sz="1100" dirty="0" err="1"/>
              <a:t>Tianyu</a:t>
            </a:r>
            <a:r>
              <a:rPr lang="en" altLang="zh-TW" sz="1100" dirty="0"/>
              <a:t>, </a:t>
            </a:r>
            <a:r>
              <a:rPr lang="en" altLang="zh-TW" sz="1100" dirty="0" err="1"/>
              <a:t>Xingcheng</a:t>
            </a:r>
            <a:r>
              <a:rPr lang="en" altLang="zh-TW" sz="1100" dirty="0"/>
              <a:t> Yao, and </a:t>
            </a:r>
            <a:r>
              <a:rPr lang="en" altLang="zh-TW" sz="1100" dirty="0" err="1"/>
              <a:t>Danqi</a:t>
            </a:r>
            <a:r>
              <a:rPr lang="en" altLang="zh-TW" sz="1100" dirty="0"/>
              <a:t> Chen. "</a:t>
            </a:r>
            <a:r>
              <a:rPr lang="en" altLang="zh-TW" sz="1100" dirty="0" err="1"/>
              <a:t>SimCSE</a:t>
            </a:r>
            <a:r>
              <a:rPr lang="en" altLang="zh-TW" sz="1100" dirty="0"/>
              <a:t>: Simple Contrastive Learning of Sentence Embeddings." EMNLP 2021.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49EC4CB-6B46-9545-ABC4-A2F50584E89D}"/>
              </a:ext>
            </a:extLst>
          </p:cNvPr>
          <p:cNvSpPr txBox="1"/>
          <p:nvPr/>
        </p:nvSpPr>
        <p:spPr>
          <a:xfrm>
            <a:off x="6858198" y="1786551"/>
            <a:ext cx="4354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Input a sentence twice with a dropout mask</a:t>
            </a:r>
          </a:p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(Dropout as data augmentation)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5656E78-0682-58D4-E9CB-89926BBAB9AF}"/>
              </a:ext>
            </a:extLst>
          </p:cNvPr>
          <p:cNvSpPr/>
          <p:nvPr/>
        </p:nvSpPr>
        <p:spPr>
          <a:xfrm>
            <a:off x="1415139" y="1680197"/>
            <a:ext cx="5442857" cy="779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A8D0E2D-7CBD-3D9D-0F58-F19C3744295D}"/>
              </a:ext>
            </a:extLst>
          </p:cNvPr>
          <p:cNvSpPr/>
          <p:nvPr/>
        </p:nvSpPr>
        <p:spPr>
          <a:xfrm>
            <a:off x="7347858" y="4448237"/>
            <a:ext cx="979714" cy="5019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SimCSE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989729C0-E624-C77B-4369-B98ABEC67762}"/>
              </a:ext>
            </a:extLst>
          </p:cNvPr>
          <p:cNvSpPr/>
          <p:nvPr/>
        </p:nvSpPr>
        <p:spPr>
          <a:xfrm>
            <a:off x="7464827" y="5322297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B57AFF0E-D279-B60F-29F3-BC2752C18C37}"/>
              </a:ext>
            </a:extLst>
          </p:cNvPr>
          <p:cNvCxnSpPr>
            <a:cxnSpLocks/>
          </p:cNvCxnSpPr>
          <p:nvPr/>
        </p:nvCxnSpPr>
        <p:spPr>
          <a:xfrm flipV="1">
            <a:off x="7837712" y="5045247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00E5C4D-77F1-16F0-246D-6B5CA981B361}"/>
              </a:ext>
            </a:extLst>
          </p:cNvPr>
          <p:cNvSpPr/>
          <p:nvPr/>
        </p:nvSpPr>
        <p:spPr>
          <a:xfrm>
            <a:off x="8501744" y="4448237"/>
            <a:ext cx="979714" cy="5019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SimCSE</a:t>
            </a:r>
            <a:endParaRPr kumimoji="1" lang="zh-TW" altLang="en-US" dirty="0"/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F514E7F9-459B-ACCA-BF50-FBB0F94688EC}"/>
              </a:ext>
            </a:extLst>
          </p:cNvPr>
          <p:cNvSpPr/>
          <p:nvPr/>
        </p:nvSpPr>
        <p:spPr>
          <a:xfrm>
            <a:off x="8618713" y="5322297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7B63A8E-75D7-13A7-18E3-EC7C2BC86D00}"/>
              </a:ext>
            </a:extLst>
          </p:cNvPr>
          <p:cNvCxnSpPr>
            <a:cxnSpLocks/>
          </p:cNvCxnSpPr>
          <p:nvPr/>
        </p:nvCxnSpPr>
        <p:spPr>
          <a:xfrm flipV="1">
            <a:off x="8991598" y="5045247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A94C197D-4D03-BD4A-5B47-6D6637FE6867}"/>
              </a:ext>
            </a:extLst>
          </p:cNvPr>
          <p:cNvSpPr/>
          <p:nvPr/>
        </p:nvSpPr>
        <p:spPr>
          <a:xfrm>
            <a:off x="7365965" y="3701572"/>
            <a:ext cx="921226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Output1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10C01D1A-9686-A6BC-676F-212615F4CF4E}"/>
              </a:ext>
            </a:extLst>
          </p:cNvPr>
          <p:cNvCxnSpPr>
            <a:cxnSpLocks/>
          </p:cNvCxnSpPr>
          <p:nvPr/>
        </p:nvCxnSpPr>
        <p:spPr>
          <a:xfrm flipV="1">
            <a:off x="7837712" y="4138834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B7F9413B-7EBB-856E-E32A-AC13F61795AD}"/>
              </a:ext>
            </a:extLst>
          </p:cNvPr>
          <p:cNvSpPr/>
          <p:nvPr/>
        </p:nvSpPr>
        <p:spPr>
          <a:xfrm>
            <a:off x="8519855" y="3701572"/>
            <a:ext cx="921217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Output1’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9F93D06-897D-20A7-E974-0102124E9181}"/>
              </a:ext>
            </a:extLst>
          </p:cNvPr>
          <p:cNvCxnSpPr>
            <a:cxnSpLocks/>
          </p:cNvCxnSpPr>
          <p:nvPr/>
        </p:nvCxnSpPr>
        <p:spPr>
          <a:xfrm flipV="1">
            <a:off x="8991598" y="4138834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4288731E-996C-DECC-B7E8-D62064FBC196}"/>
              </a:ext>
            </a:extLst>
          </p:cNvPr>
          <p:cNvSpPr/>
          <p:nvPr/>
        </p:nvSpPr>
        <p:spPr>
          <a:xfrm>
            <a:off x="9598433" y="4448237"/>
            <a:ext cx="979714" cy="5019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SimCSE</a:t>
            </a:r>
            <a:endParaRPr kumimoji="1" lang="zh-TW" altLang="en-US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2A1A083F-223E-5919-9628-D0AEBF94A196}"/>
              </a:ext>
            </a:extLst>
          </p:cNvPr>
          <p:cNvSpPr/>
          <p:nvPr/>
        </p:nvSpPr>
        <p:spPr>
          <a:xfrm>
            <a:off x="9715402" y="5322297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Sent2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BCADD9A5-DFF0-3D27-009C-9EE63FFD114F}"/>
              </a:ext>
            </a:extLst>
          </p:cNvPr>
          <p:cNvCxnSpPr>
            <a:cxnSpLocks/>
          </p:cNvCxnSpPr>
          <p:nvPr/>
        </p:nvCxnSpPr>
        <p:spPr>
          <a:xfrm flipV="1">
            <a:off x="10088287" y="5045247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EBF53154-BB93-B80B-6FEC-323477BCE1DA}"/>
              </a:ext>
            </a:extLst>
          </p:cNvPr>
          <p:cNvSpPr/>
          <p:nvPr/>
        </p:nvSpPr>
        <p:spPr>
          <a:xfrm>
            <a:off x="9616544" y="3701572"/>
            <a:ext cx="921217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Output2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694D8A8B-88E4-C388-FD54-41F4209AAF9D}"/>
              </a:ext>
            </a:extLst>
          </p:cNvPr>
          <p:cNvCxnSpPr>
            <a:cxnSpLocks/>
          </p:cNvCxnSpPr>
          <p:nvPr/>
        </p:nvCxnSpPr>
        <p:spPr>
          <a:xfrm flipV="1">
            <a:off x="10088287" y="4138834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曲線接點 32">
            <a:extLst>
              <a:ext uri="{FF2B5EF4-FFF2-40B4-BE49-F238E27FC236}">
                <a16:creationId xmlns:a16="http://schemas.microsoft.com/office/drawing/2014/main" id="{B9CA81D6-E3E1-9574-27C8-DBFAC87EC8F6}"/>
              </a:ext>
            </a:extLst>
          </p:cNvPr>
          <p:cNvCxnSpPr>
            <a:cxnSpLocks/>
            <a:stCxn id="20" idx="0"/>
            <a:endCxn id="22" idx="0"/>
          </p:cNvCxnSpPr>
          <p:nvPr/>
        </p:nvCxnSpPr>
        <p:spPr>
          <a:xfrm rot="5400000" flipH="1" flipV="1">
            <a:off x="8403521" y="3124629"/>
            <a:ext cx="12700" cy="1153886"/>
          </a:xfrm>
          <a:prstGeom prst="curvedConnector3">
            <a:avLst>
              <a:gd name="adj1" fmla="val 265544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曲線接點 35">
            <a:extLst>
              <a:ext uri="{FF2B5EF4-FFF2-40B4-BE49-F238E27FC236}">
                <a16:creationId xmlns:a16="http://schemas.microsoft.com/office/drawing/2014/main" id="{52243585-6677-92F0-638B-7220CC20E1B9}"/>
              </a:ext>
            </a:extLst>
          </p:cNvPr>
          <p:cNvCxnSpPr>
            <a:cxnSpLocks/>
            <a:stCxn id="20" idx="0"/>
            <a:endCxn id="27" idx="0"/>
          </p:cNvCxnSpPr>
          <p:nvPr/>
        </p:nvCxnSpPr>
        <p:spPr>
          <a:xfrm rot="5400000" flipH="1" flipV="1">
            <a:off x="8951865" y="2576285"/>
            <a:ext cx="12700" cy="2250575"/>
          </a:xfrm>
          <a:prstGeom prst="curvedConnector3">
            <a:avLst>
              <a:gd name="adj1" fmla="val 572078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55AD970C-629F-7C2E-91DA-BB7B85413A79}"/>
              </a:ext>
            </a:extLst>
          </p:cNvPr>
          <p:cNvSpPr txBox="1"/>
          <p:nvPr/>
        </p:nvSpPr>
        <p:spPr>
          <a:xfrm>
            <a:off x="8501744" y="3107377"/>
            <a:ext cx="72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close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F2D8C08-9393-36E6-9ED4-F747B674173D}"/>
              </a:ext>
            </a:extLst>
          </p:cNvPr>
          <p:cNvSpPr txBox="1"/>
          <p:nvPr/>
        </p:nvSpPr>
        <p:spPr>
          <a:xfrm>
            <a:off x="9900457" y="3107377"/>
            <a:ext cx="105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repellent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53E7541-E716-BFA8-ACF1-1E55874773EA}"/>
              </a:ext>
            </a:extLst>
          </p:cNvPr>
          <p:cNvSpPr txBox="1"/>
          <p:nvPr/>
        </p:nvSpPr>
        <p:spPr>
          <a:xfrm>
            <a:off x="5451675" y="1645584"/>
            <a:ext cx="1114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Output1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5DF6E68-65E7-CDD4-0556-87620E5B8023}"/>
              </a:ext>
            </a:extLst>
          </p:cNvPr>
          <p:cNvSpPr txBox="1"/>
          <p:nvPr/>
        </p:nvSpPr>
        <p:spPr>
          <a:xfrm>
            <a:off x="6262684" y="1645584"/>
            <a:ext cx="1114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Output1’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164D60E-EF0B-6A54-B56B-A907A69D4BFE}"/>
              </a:ext>
            </a:extLst>
          </p:cNvPr>
          <p:cNvSpPr txBox="1"/>
          <p:nvPr/>
        </p:nvSpPr>
        <p:spPr>
          <a:xfrm>
            <a:off x="5478443" y="2387446"/>
            <a:ext cx="1114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Output2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8292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7" grpId="0" animBg="1"/>
      <p:bldP spid="18" grpId="0" animBg="1"/>
      <p:bldP spid="20" grpId="0" animBg="1"/>
      <p:bldP spid="22" grpId="0" animBg="1"/>
      <p:bldP spid="24" grpId="0" animBg="1"/>
      <p:bldP spid="25" grpId="0" animBg="1"/>
      <p:bldP spid="27" grpId="0" animBg="1"/>
      <p:bldP spid="40" grpId="0"/>
      <p:bldP spid="41" grpId="0"/>
      <p:bldP spid="11" grpId="0"/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6F7DF6-871A-CE94-2729-71EB373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Contrastive Learning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36DB21-9C24-8520-D84A-D29AED82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83490EC-3EF3-2DC1-497B-B9DBAD2BC5F4}"/>
              </a:ext>
            </a:extLst>
          </p:cNvPr>
          <p:cNvSpPr txBox="1"/>
          <p:nvPr/>
        </p:nvSpPr>
        <p:spPr>
          <a:xfrm>
            <a:off x="7192366" y="6010816"/>
            <a:ext cx="40766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[2] Right Figure source: Chen, Ting, et al. "A simple framework for contrastive learning of visual representations." ICLR 2020.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395E903-3B6A-53E0-0F87-214ACCCF2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9" y="4006198"/>
            <a:ext cx="5676418" cy="141429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F9F1EBF-8326-BDAB-9A48-B7182A32415E}"/>
              </a:ext>
            </a:extLst>
          </p:cNvPr>
          <p:cNvSpPr txBox="1"/>
          <p:nvPr/>
        </p:nvSpPr>
        <p:spPr>
          <a:xfrm>
            <a:off x="1251520" y="6010816"/>
            <a:ext cx="47844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[1] Left Figure source: </a:t>
            </a:r>
            <a:r>
              <a:rPr lang="en" altLang="zh-TW" sz="1100" dirty="0" err="1"/>
              <a:t>Schroff</a:t>
            </a:r>
            <a:r>
              <a:rPr lang="en" altLang="zh-TW" sz="1100" dirty="0"/>
              <a:t>, Florian, Dmitry </a:t>
            </a:r>
            <a:r>
              <a:rPr lang="en" altLang="zh-TW" sz="1100" dirty="0" err="1"/>
              <a:t>Kalenichenko</a:t>
            </a:r>
            <a:r>
              <a:rPr lang="en" altLang="zh-TW" sz="1100" dirty="0"/>
              <a:t>, and James Philbin. "</a:t>
            </a:r>
            <a:r>
              <a:rPr lang="en" altLang="zh-TW" sz="1100" dirty="0" err="1"/>
              <a:t>Facenet</a:t>
            </a:r>
            <a:r>
              <a:rPr lang="en" altLang="zh-TW" sz="1100" dirty="0"/>
              <a:t>: A unified embedding for face recognition and clustering." CVPR 2015.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1CF6A08-8CAA-77B1-F9F2-C593E2056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485" y="1982920"/>
            <a:ext cx="4811486" cy="363316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44E9D95-413E-3188-B0D4-F846B50268E7}"/>
              </a:ext>
            </a:extLst>
          </p:cNvPr>
          <p:cNvSpPr txBox="1"/>
          <p:nvPr/>
        </p:nvSpPr>
        <p:spPr>
          <a:xfrm>
            <a:off x="6481960" y="5101962"/>
            <a:ext cx="172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Positive pairs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E8F68E4-F5D0-AD2A-2134-81B73CAABA9C}"/>
              </a:ext>
            </a:extLst>
          </p:cNvPr>
          <p:cNvSpPr txBox="1"/>
          <p:nvPr/>
        </p:nvSpPr>
        <p:spPr>
          <a:xfrm>
            <a:off x="9144000" y="630256"/>
            <a:ext cx="20684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/>
              <a:t>f (·): encoder network</a:t>
            </a:r>
          </a:p>
          <a:p>
            <a:r>
              <a:rPr lang="zh-TW" altLang="en-US" sz="1400" dirty="0"/>
              <a:t>g(·)</a:t>
            </a:r>
            <a:r>
              <a:rPr lang="en-US" altLang="zh-TW" sz="1400" dirty="0"/>
              <a:t>: </a:t>
            </a:r>
            <a:r>
              <a:rPr lang="zh-TW" altLang="en-US" sz="1400" dirty="0"/>
              <a:t>projection head</a:t>
            </a:r>
            <a:endParaRPr lang="en-US" altLang="zh-TW" sz="1400" dirty="0"/>
          </a:p>
          <a:p>
            <a:r>
              <a:rPr lang="en-US" altLang="zh-TW" sz="1400" dirty="0"/>
              <a:t>z: output logits</a:t>
            </a:r>
          </a:p>
        </p:txBody>
      </p:sp>
      <p:pic>
        <p:nvPicPr>
          <p:cNvPr id="15" name="圖片 14" descr="一張含有 哺乳動物, 貓, 家貓, 小型到中型大小的貓 的圖片&#10;&#10;自動產生的描述">
            <a:extLst>
              <a:ext uri="{FF2B5EF4-FFF2-40B4-BE49-F238E27FC236}">
                <a16:creationId xmlns:a16="http://schemas.microsoft.com/office/drawing/2014/main" id="{099B613B-C810-4676-5D64-BE9601FF0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133" y="4220208"/>
            <a:ext cx="648182" cy="648182"/>
          </a:xfrm>
          <a:prstGeom prst="rect">
            <a:avLst/>
          </a:prstGeom>
        </p:spPr>
      </p:pic>
      <p:pic>
        <p:nvPicPr>
          <p:cNvPr id="8" name="圖片 7" descr="一張含有 家貓, 貓, 哺乳動物, 小型到中型大小的貓 的圖片&#10;&#10;自動產生的描述">
            <a:extLst>
              <a:ext uri="{FF2B5EF4-FFF2-40B4-BE49-F238E27FC236}">
                <a16:creationId xmlns:a16="http://schemas.microsoft.com/office/drawing/2014/main" id="{B6900F88-9F4D-AC6F-B385-C5C9AF4A8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36" y="4228371"/>
            <a:ext cx="631856" cy="63185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6653E23-9542-385D-B10F-3452B78F9041}"/>
              </a:ext>
            </a:extLst>
          </p:cNvPr>
          <p:cNvSpPr/>
          <p:nvPr/>
        </p:nvSpPr>
        <p:spPr>
          <a:xfrm>
            <a:off x="6980162" y="4159471"/>
            <a:ext cx="4297438" cy="827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7B2ED59-07D8-4A25-CAD0-8B8123AE4755}"/>
              </a:ext>
            </a:extLst>
          </p:cNvPr>
          <p:cNvSpPr txBox="1"/>
          <p:nvPr/>
        </p:nvSpPr>
        <p:spPr>
          <a:xfrm>
            <a:off x="653143" y="1688321"/>
            <a:ext cx="5248124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The concept of contrastive learning is to maximize the agreement of positive pairs </a:t>
            </a:r>
            <a:r>
              <a:rPr kumimoji="1" lang="en" altLang="zh-TW" sz="2000" baseline="30000" dirty="0"/>
              <a:t>[1][2] </a:t>
            </a:r>
            <a:r>
              <a:rPr kumimoji="1" lang="en" altLang="zh-TW" sz="20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A model will be able to learn the connections among similar data and dissimilar data.</a:t>
            </a:r>
            <a:endParaRPr kumimoji="1" lang="zh-TW" altLang="en-US" sz="2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705366B-EF17-7416-434B-3DBD9BA838AB}"/>
              </a:ext>
            </a:extLst>
          </p:cNvPr>
          <p:cNvSpPr txBox="1"/>
          <p:nvPr/>
        </p:nvSpPr>
        <p:spPr>
          <a:xfrm>
            <a:off x="6403899" y="5366670"/>
            <a:ext cx="1114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Output1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494E5EE-CCC0-B0F2-FB0B-E1ACAB305350}"/>
              </a:ext>
            </a:extLst>
          </p:cNvPr>
          <p:cNvSpPr txBox="1"/>
          <p:nvPr/>
        </p:nvSpPr>
        <p:spPr>
          <a:xfrm>
            <a:off x="7214908" y="5366670"/>
            <a:ext cx="1114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Output1’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51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 animBg="1"/>
      <p:bldP spid="3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9BA7BC-4D96-14A1-2AEE-20075F30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Contrastive Learning Loss</a:t>
            </a:r>
            <a:r>
              <a:rPr kumimoji="1" lang="zh-TW" altLang="en-US" dirty="0"/>
              <a:t> </a:t>
            </a:r>
            <a:r>
              <a:rPr kumimoji="1" lang="en-US" altLang="zh-TW" dirty="0"/>
              <a:t>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707353-0EA9-B0EC-D05E-4CF5ECAE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E0353D-36DB-A57F-FB2A-A818007D8EEE}"/>
              </a:ext>
            </a:extLst>
          </p:cNvPr>
          <p:cNvSpPr txBox="1"/>
          <p:nvPr/>
        </p:nvSpPr>
        <p:spPr>
          <a:xfrm>
            <a:off x="1508873" y="6071025"/>
            <a:ext cx="40766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Chen, Ting, et al. "A simple framework for contrastive learning of visual representations." ICLR 2020.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E9397F-C9D9-51D7-7591-8C0C1197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92" y="2043129"/>
            <a:ext cx="4811486" cy="363316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8A7AB86-2B29-B4D5-9410-34732CDF9D86}"/>
              </a:ext>
            </a:extLst>
          </p:cNvPr>
          <p:cNvSpPr txBox="1"/>
          <p:nvPr/>
        </p:nvSpPr>
        <p:spPr>
          <a:xfrm>
            <a:off x="798467" y="5162171"/>
            <a:ext cx="172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Positive pairs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 descr="一張含有 哺乳動物, 貓, 家貓, 小型到中型大小的貓 的圖片&#10;&#10;自動產生的描述">
            <a:extLst>
              <a:ext uri="{FF2B5EF4-FFF2-40B4-BE49-F238E27FC236}">
                <a16:creationId xmlns:a16="http://schemas.microsoft.com/office/drawing/2014/main" id="{92873FD1-B45A-8F1F-F008-BC4230832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640" y="4280417"/>
            <a:ext cx="648182" cy="648182"/>
          </a:xfrm>
          <a:prstGeom prst="rect">
            <a:avLst/>
          </a:prstGeom>
        </p:spPr>
      </p:pic>
      <p:pic>
        <p:nvPicPr>
          <p:cNvPr id="9" name="圖片 8" descr="一張含有 家貓, 貓, 哺乳動物, 小型到中型大小的貓 的圖片&#10;&#10;自動產生的描述">
            <a:extLst>
              <a:ext uri="{FF2B5EF4-FFF2-40B4-BE49-F238E27FC236}">
                <a16:creationId xmlns:a16="http://schemas.microsoft.com/office/drawing/2014/main" id="{9A587C34-B877-CD9F-E4E2-C41538133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4288580"/>
            <a:ext cx="631856" cy="63185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005EF64-B51A-E3A4-FDBF-DA2638028769}"/>
              </a:ext>
            </a:extLst>
          </p:cNvPr>
          <p:cNvSpPr/>
          <p:nvPr/>
        </p:nvSpPr>
        <p:spPr>
          <a:xfrm>
            <a:off x="1296669" y="4219680"/>
            <a:ext cx="4297438" cy="827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53CE6A9-A7DF-E7AC-E4D4-58886A38A425}"/>
              </a:ext>
            </a:extLst>
          </p:cNvPr>
          <p:cNvSpPr/>
          <p:nvPr/>
        </p:nvSpPr>
        <p:spPr>
          <a:xfrm>
            <a:off x="7038575" y="2236055"/>
            <a:ext cx="1536807" cy="2394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591CA16-4EB1-731F-3515-FEDA7AA171C3}"/>
              </a:ext>
            </a:extLst>
          </p:cNvPr>
          <p:cNvSpPr/>
          <p:nvPr/>
        </p:nvSpPr>
        <p:spPr>
          <a:xfrm>
            <a:off x="9114674" y="2236054"/>
            <a:ext cx="1536807" cy="23941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EBA8450-F84F-8D09-60D3-2108A9657507}"/>
              </a:ext>
            </a:extLst>
          </p:cNvPr>
          <p:cNvSpPr txBox="1"/>
          <p:nvPr/>
        </p:nvSpPr>
        <p:spPr>
          <a:xfrm>
            <a:off x="7438144" y="1858463"/>
            <a:ext cx="73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Batch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E01238-CF14-FA69-9D81-0FAF454A04EA}"/>
              </a:ext>
            </a:extLst>
          </p:cNvPr>
          <p:cNvSpPr txBox="1"/>
          <p:nvPr/>
        </p:nvSpPr>
        <p:spPr>
          <a:xfrm>
            <a:off x="9314458" y="1856852"/>
            <a:ext cx="113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Batch (DA)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3A28E8A-604D-1E80-337C-2212307A11F1}"/>
              </a:ext>
            </a:extLst>
          </p:cNvPr>
          <p:cNvSpPr txBox="1"/>
          <p:nvPr/>
        </p:nvSpPr>
        <p:spPr>
          <a:xfrm>
            <a:off x="9174224" y="1020172"/>
            <a:ext cx="239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DA: data augmentation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9E912D-47A8-F3FA-AAEE-8FE0D557F208}"/>
                  </a:ext>
                </a:extLst>
              </p:cNvPr>
              <p:cNvSpPr txBox="1"/>
              <p:nvPr/>
            </p:nvSpPr>
            <p:spPr>
              <a:xfrm>
                <a:off x="7499616" y="2392079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9E912D-47A8-F3FA-AAEE-8FE0D557F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616" y="2392079"/>
                <a:ext cx="614723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9E4924D-F7CD-17C5-E415-E4A7A049BD05}"/>
                  </a:ext>
                </a:extLst>
              </p:cNvPr>
              <p:cNvSpPr txBox="1"/>
              <p:nvPr/>
            </p:nvSpPr>
            <p:spPr>
              <a:xfrm>
                <a:off x="9575715" y="2392079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9E4924D-F7CD-17C5-E415-E4A7A049B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715" y="2392079"/>
                <a:ext cx="614723" cy="477888"/>
              </a:xfrm>
              <a:prstGeom prst="rect">
                <a:avLst/>
              </a:prstGeom>
              <a:blipFill>
                <a:blip r:embed="rId6"/>
                <a:stretch>
                  <a:fillRect l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D05F8DF-046B-FC2E-B89C-07B50DA5076B}"/>
                  </a:ext>
                </a:extLst>
              </p:cNvPr>
              <p:cNvSpPr txBox="1"/>
              <p:nvPr/>
            </p:nvSpPr>
            <p:spPr>
              <a:xfrm>
                <a:off x="7499616" y="3160106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D05F8DF-046B-FC2E-B89C-07B50DA5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616" y="3160106"/>
                <a:ext cx="614723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1487BAF-A7AD-6A06-625C-C961105632BE}"/>
                  </a:ext>
                </a:extLst>
              </p:cNvPr>
              <p:cNvSpPr txBox="1"/>
              <p:nvPr/>
            </p:nvSpPr>
            <p:spPr>
              <a:xfrm>
                <a:off x="9575715" y="3160106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1487BAF-A7AD-6A06-625C-C96110563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715" y="3160106"/>
                <a:ext cx="614723" cy="477888"/>
              </a:xfrm>
              <a:prstGeom prst="rect">
                <a:avLst/>
              </a:prstGeom>
              <a:blipFill>
                <a:blip r:embed="rId8"/>
                <a:stretch>
                  <a:fillRect l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03C4530-88C5-024B-C60D-4BC5C1E7CAB6}"/>
                  </a:ext>
                </a:extLst>
              </p:cNvPr>
              <p:cNvSpPr txBox="1"/>
              <p:nvPr/>
            </p:nvSpPr>
            <p:spPr>
              <a:xfrm>
                <a:off x="7499616" y="3928133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03C4530-88C5-024B-C60D-4BC5C1E7C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616" y="3928133"/>
                <a:ext cx="614723" cy="47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2514445-7900-CBCA-756D-E32154DE2707}"/>
                  </a:ext>
                </a:extLst>
              </p:cNvPr>
              <p:cNvSpPr txBox="1"/>
              <p:nvPr/>
            </p:nvSpPr>
            <p:spPr>
              <a:xfrm>
                <a:off x="9575715" y="3928133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2514445-7900-CBCA-756D-E32154DE2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715" y="3928133"/>
                <a:ext cx="614723" cy="477888"/>
              </a:xfrm>
              <a:prstGeom prst="rect">
                <a:avLst/>
              </a:prstGeom>
              <a:blipFill>
                <a:blip r:embed="rId10"/>
                <a:stretch>
                  <a:fillRect l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4424CC-242D-548D-F9B3-3B8C6BE74022}"/>
                  </a:ext>
                </a:extLst>
              </p:cNvPr>
              <p:cNvSpPr txBox="1"/>
              <p:nvPr/>
            </p:nvSpPr>
            <p:spPr>
              <a:xfrm>
                <a:off x="6543722" y="5069838"/>
                <a:ext cx="52610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為例：</a:t>
                </a:r>
                <a:endParaRPr kumimoji="1" lang="en-US" altLang="zh-TW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正樣本對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-&gt;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負樣本對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-&gt;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endParaRPr kumimoji="1" lang="zh-TW" altLang="en-US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4424CC-242D-548D-F9B3-3B8C6BE74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722" y="5069838"/>
                <a:ext cx="5261004" cy="923330"/>
              </a:xfrm>
              <a:prstGeom prst="rect">
                <a:avLst/>
              </a:prstGeom>
              <a:blipFill>
                <a:blip r:embed="rId11"/>
                <a:stretch>
                  <a:fillRect l="-964" t="-4110" b="-109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0A21C09-E496-89A3-982E-2A15BA937B87}"/>
                  </a:ext>
                </a:extLst>
              </p:cNvPr>
              <p:cNvSpPr txBox="1"/>
              <p:nvPr/>
            </p:nvSpPr>
            <p:spPr>
              <a:xfrm>
                <a:off x="9198046" y="1382047"/>
                <a:ext cx="23734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</a:t>
                </a:r>
                <a:r>
                  <a:rPr kumimoji="1" lang="zh-TW" altLang="en-US" dirty="0"/>
                  <a:t> </a:t>
                </a:r>
                <a:r>
                  <a:rPr kumimoji="1" lang="en-US" altLang="zh-TW" sz="1800" b="0" dirty="0" err="1"/>
                  <a:t>Batch_size</a:t>
                </a:r>
                <a:r>
                  <a:rPr kumimoji="1" lang="en-US" altLang="zh-TW" sz="1800" b="0" dirty="0"/>
                  <a:t> </a:t>
                </a:r>
                <a:r>
                  <a:rPr kumimoji="1" lang="zh-TW" altLang="en-US" sz="1800" b="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</a:t>
                </a:r>
                <a14:m>
                  <m:oMath xmlns:m="http://schemas.openxmlformats.org/officeDocument/2006/math">
                    <m:r>
                      <a:rPr kumimoji="1" lang="en-US" altLang="zh-TW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0A21C09-E496-89A3-982E-2A15BA93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046" y="1382047"/>
                <a:ext cx="2373468" cy="369332"/>
              </a:xfrm>
              <a:prstGeom prst="rect">
                <a:avLst/>
              </a:prstGeom>
              <a:blipFill>
                <a:blip r:embed="rId12"/>
                <a:stretch>
                  <a:fillRect l="-2128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B555B86E-41B7-2F91-D37F-EABD9BF3B8A5}"/>
              </a:ext>
            </a:extLst>
          </p:cNvPr>
          <p:cNvSpPr/>
          <p:nvPr/>
        </p:nvSpPr>
        <p:spPr>
          <a:xfrm>
            <a:off x="7274076" y="2367212"/>
            <a:ext cx="3177620" cy="597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4482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9BA7BC-4D96-14A1-2AEE-20075F30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Contrastive Learning Loss</a:t>
            </a:r>
            <a:r>
              <a:rPr kumimoji="1" lang="zh-TW" altLang="en-US" dirty="0"/>
              <a:t> </a:t>
            </a:r>
            <a:r>
              <a:rPr kumimoji="1" lang="en-US" altLang="zh-TW" dirty="0"/>
              <a:t>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707353-0EA9-B0EC-D05E-4CF5ECAE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E0353D-36DB-A57F-FB2A-A818007D8EEE}"/>
              </a:ext>
            </a:extLst>
          </p:cNvPr>
          <p:cNvSpPr txBox="1"/>
          <p:nvPr/>
        </p:nvSpPr>
        <p:spPr>
          <a:xfrm>
            <a:off x="1508873" y="6071025"/>
            <a:ext cx="40766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Chen, Ting, et al. "A simple framework for contrastive learning of visual representations." ICLR 2020.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53CE6A9-A7DF-E7AC-E4D4-58886A38A425}"/>
              </a:ext>
            </a:extLst>
          </p:cNvPr>
          <p:cNvSpPr/>
          <p:nvPr/>
        </p:nvSpPr>
        <p:spPr>
          <a:xfrm>
            <a:off x="1367757" y="2130582"/>
            <a:ext cx="1536807" cy="2394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591CA16-4EB1-731F-3515-FEDA7AA171C3}"/>
              </a:ext>
            </a:extLst>
          </p:cNvPr>
          <p:cNvSpPr/>
          <p:nvPr/>
        </p:nvSpPr>
        <p:spPr>
          <a:xfrm>
            <a:off x="3443856" y="2130581"/>
            <a:ext cx="1536807" cy="23941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EBA8450-F84F-8D09-60D3-2108A9657507}"/>
              </a:ext>
            </a:extLst>
          </p:cNvPr>
          <p:cNvSpPr txBox="1"/>
          <p:nvPr/>
        </p:nvSpPr>
        <p:spPr>
          <a:xfrm>
            <a:off x="1767326" y="1752990"/>
            <a:ext cx="73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Batch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E01238-CF14-FA69-9D81-0FAF454A04EA}"/>
              </a:ext>
            </a:extLst>
          </p:cNvPr>
          <p:cNvSpPr txBox="1"/>
          <p:nvPr/>
        </p:nvSpPr>
        <p:spPr>
          <a:xfrm>
            <a:off x="3643639" y="1751379"/>
            <a:ext cx="121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Batch (DA)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3A28E8A-604D-1E80-337C-2212307A11F1}"/>
                  </a:ext>
                </a:extLst>
              </p:cNvPr>
              <p:cNvSpPr txBox="1"/>
              <p:nvPr/>
            </p:nvSpPr>
            <p:spPr>
              <a:xfrm>
                <a:off x="8390965" y="1020172"/>
                <a:ext cx="3205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為模型輸出的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dirty="0"/>
                  <a:t>representation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3A28E8A-604D-1E80-337C-2212307A1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65" y="1020172"/>
                <a:ext cx="3205657" cy="369332"/>
              </a:xfrm>
              <a:prstGeom prst="rect">
                <a:avLst/>
              </a:prstGeom>
              <a:blipFill>
                <a:blip r:embed="rId2"/>
                <a:stretch>
                  <a:fillRect t="-6667" r="-791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9E912D-47A8-F3FA-AAEE-8FE0D557F208}"/>
                  </a:ext>
                </a:extLst>
              </p:cNvPr>
              <p:cNvSpPr txBox="1"/>
              <p:nvPr/>
            </p:nvSpPr>
            <p:spPr>
              <a:xfrm>
                <a:off x="1828798" y="2286606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9E912D-47A8-F3FA-AAEE-8FE0D557F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8" y="2286606"/>
                <a:ext cx="614723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9E4924D-F7CD-17C5-E415-E4A7A049BD05}"/>
                  </a:ext>
                </a:extLst>
              </p:cNvPr>
              <p:cNvSpPr txBox="1"/>
              <p:nvPr/>
            </p:nvSpPr>
            <p:spPr>
              <a:xfrm>
                <a:off x="3904897" y="2286606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9E4924D-F7CD-17C5-E415-E4A7A049B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897" y="2286606"/>
                <a:ext cx="614723" cy="477888"/>
              </a:xfrm>
              <a:prstGeom prst="rect">
                <a:avLst/>
              </a:prstGeom>
              <a:blipFill>
                <a:blip r:embed="rId4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D05F8DF-046B-FC2E-B89C-07B50DA5076B}"/>
                  </a:ext>
                </a:extLst>
              </p:cNvPr>
              <p:cNvSpPr txBox="1"/>
              <p:nvPr/>
            </p:nvSpPr>
            <p:spPr>
              <a:xfrm>
                <a:off x="1828798" y="3054633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D05F8DF-046B-FC2E-B89C-07B50DA5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8" y="3054633"/>
                <a:ext cx="614723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1487BAF-A7AD-6A06-625C-C961105632BE}"/>
                  </a:ext>
                </a:extLst>
              </p:cNvPr>
              <p:cNvSpPr txBox="1"/>
              <p:nvPr/>
            </p:nvSpPr>
            <p:spPr>
              <a:xfrm>
                <a:off x="3904897" y="3054633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1487BAF-A7AD-6A06-625C-C96110563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897" y="3054633"/>
                <a:ext cx="614723" cy="477888"/>
              </a:xfrm>
              <a:prstGeom prst="rect">
                <a:avLst/>
              </a:prstGeom>
              <a:blipFill>
                <a:blip r:embed="rId6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03C4530-88C5-024B-C60D-4BC5C1E7CAB6}"/>
                  </a:ext>
                </a:extLst>
              </p:cNvPr>
              <p:cNvSpPr txBox="1"/>
              <p:nvPr/>
            </p:nvSpPr>
            <p:spPr>
              <a:xfrm>
                <a:off x="1828798" y="3822660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03C4530-88C5-024B-C60D-4BC5C1E7C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8" y="3822660"/>
                <a:ext cx="614723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2514445-7900-CBCA-756D-E32154DE2707}"/>
                  </a:ext>
                </a:extLst>
              </p:cNvPr>
              <p:cNvSpPr txBox="1"/>
              <p:nvPr/>
            </p:nvSpPr>
            <p:spPr>
              <a:xfrm>
                <a:off x="3904897" y="3822660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2514445-7900-CBCA-756D-E32154DE2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897" y="3822660"/>
                <a:ext cx="614723" cy="477888"/>
              </a:xfrm>
              <a:prstGeom prst="rect">
                <a:avLst/>
              </a:prstGeom>
              <a:blipFill>
                <a:blip r:embed="rId8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4424CC-242D-548D-F9B3-3B8C6BE74022}"/>
                  </a:ext>
                </a:extLst>
              </p:cNvPr>
              <p:cNvSpPr txBox="1"/>
              <p:nvPr/>
            </p:nvSpPr>
            <p:spPr>
              <a:xfrm>
                <a:off x="872904" y="4964365"/>
                <a:ext cx="52610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為例：</a:t>
                </a:r>
                <a:endParaRPr kumimoji="1" lang="en-US" altLang="zh-TW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正樣本對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-&gt;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負樣本對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-&gt;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endParaRPr kumimoji="1" lang="zh-TW" altLang="en-US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4424CC-242D-548D-F9B3-3B8C6BE74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04" y="4964365"/>
                <a:ext cx="5261004" cy="923330"/>
              </a:xfrm>
              <a:prstGeom prst="rect">
                <a:avLst/>
              </a:prstGeom>
              <a:blipFill>
                <a:blip r:embed="rId9"/>
                <a:stretch>
                  <a:fillRect l="-964" t="-2703" b="-94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0A21C09-E496-89A3-982E-2A15BA937B87}"/>
                  </a:ext>
                </a:extLst>
              </p:cNvPr>
              <p:cNvSpPr txBox="1"/>
              <p:nvPr/>
            </p:nvSpPr>
            <p:spPr>
              <a:xfrm>
                <a:off x="8390965" y="1389504"/>
                <a:ext cx="23734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</a:t>
                </a:r>
                <a:r>
                  <a:rPr kumimoji="1" lang="zh-TW" altLang="en-US" dirty="0"/>
                  <a:t> </a:t>
                </a:r>
                <a:r>
                  <a:rPr kumimoji="1" lang="en-US" altLang="zh-TW" sz="1800" b="0" dirty="0" err="1"/>
                  <a:t>Batch_size</a:t>
                </a:r>
                <a:r>
                  <a:rPr kumimoji="1" lang="en-US" altLang="zh-TW" sz="1800" b="0" dirty="0"/>
                  <a:t> </a:t>
                </a:r>
                <a:r>
                  <a:rPr kumimoji="1" lang="zh-TW" altLang="en-US" sz="1800" b="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</a:t>
                </a:r>
                <a14:m>
                  <m:oMath xmlns:m="http://schemas.openxmlformats.org/officeDocument/2006/math">
                    <m:r>
                      <a:rPr kumimoji="1" lang="en-US" altLang="zh-TW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0A21C09-E496-89A3-982E-2A15BA93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65" y="1389504"/>
                <a:ext cx="2373468" cy="369332"/>
              </a:xfrm>
              <a:prstGeom prst="rect">
                <a:avLst/>
              </a:prstGeom>
              <a:blipFill>
                <a:blip r:embed="rId10"/>
                <a:stretch>
                  <a:fillRect l="-2128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B555B86E-41B7-2F91-D37F-EABD9BF3B8A5}"/>
              </a:ext>
            </a:extLst>
          </p:cNvPr>
          <p:cNvSpPr/>
          <p:nvPr/>
        </p:nvSpPr>
        <p:spPr>
          <a:xfrm>
            <a:off x="1603258" y="2261739"/>
            <a:ext cx="3177620" cy="597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圓角矩形 22">
                <a:extLst>
                  <a:ext uri="{FF2B5EF4-FFF2-40B4-BE49-F238E27FC236}">
                    <a16:creationId xmlns:a16="http://schemas.microsoft.com/office/drawing/2014/main" id="{11BC76A7-A7A8-F384-1762-6C616A4F8C59}"/>
                  </a:ext>
                </a:extLst>
              </p:cNvPr>
              <p:cNvSpPr/>
              <p:nvPr/>
            </p:nvSpPr>
            <p:spPr>
              <a:xfrm>
                <a:off x="6513124" y="2568904"/>
                <a:ext cx="1342004" cy="4290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3" name="圓角矩形 22">
                <a:extLst>
                  <a:ext uri="{FF2B5EF4-FFF2-40B4-BE49-F238E27FC236}">
                    <a16:creationId xmlns:a16="http://schemas.microsoft.com/office/drawing/2014/main" id="{11BC76A7-A7A8-F384-1762-6C616A4F8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24" y="2568904"/>
                <a:ext cx="1342004" cy="429049"/>
              </a:xfrm>
              <a:prstGeom prst="round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圓角矩形 25">
                <a:extLst>
                  <a:ext uri="{FF2B5EF4-FFF2-40B4-BE49-F238E27FC236}">
                    <a16:creationId xmlns:a16="http://schemas.microsoft.com/office/drawing/2014/main" id="{24F01867-C510-98C8-876B-7FB06B774CDF}"/>
                  </a:ext>
                </a:extLst>
              </p:cNvPr>
              <p:cNvSpPr/>
              <p:nvPr/>
            </p:nvSpPr>
            <p:spPr>
              <a:xfrm>
                <a:off x="6513124" y="3195869"/>
                <a:ext cx="1342004" cy="4290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6" name="圓角矩形 25">
                <a:extLst>
                  <a:ext uri="{FF2B5EF4-FFF2-40B4-BE49-F238E27FC236}">
                    <a16:creationId xmlns:a16="http://schemas.microsoft.com/office/drawing/2014/main" id="{24F01867-C510-98C8-876B-7FB06B774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24" y="3195869"/>
                <a:ext cx="1342004" cy="429049"/>
              </a:xfrm>
              <a:prstGeom prst="roundRect">
                <a:avLst/>
              </a:prstGeom>
              <a:blipFill>
                <a:blip r:embed="rId1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圓角矩形 26">
                <a:extLst>
                  <a:ext uri="{FF2B5EF4-FFF2-40B4-BE49-F238E27FC236}">
                    <a16:creationId xmlns:a16="http://schemas.microsoft.com/office/drawing/2014/main" id="{82C3F5F6-E024-5D35-7EDD-2931BC780B70}"/>
                  </a:ext>
                </a:extLst>
              </p:cNvPr>
              <p:cNvSpPr/>
              <p:nvPr/>
            </p:nvSpPr>
            <p:spPr>
              <a:xfrm>
                <a:off x="6513124" y="3822834"/>
                <a:ext cx="1342004" cy="4290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7" name="圓角矩形 26">
                <a:extLst>
                  <a:ext uri="{FF2B5EF4-FFF2-40B4-BE49-F238E27FC236}">
                    <a16:creationId xmlns:a16="http://schemas.microsoft.com/office/drawing/2014/main" id="{82C3F5F6-E024-5D35-7EDD-2931BC780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24" y="3822834"/>
                <a:ext cx="1342004" cy="429049"/>
              </a:xfrm>
              <a:prstGeom prst="round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圓角矩形 27">
                <a:extLst>
                  <a:ext uri="{FF2B5EF4-FFF2-40B4-BE49-F238E27FC236}">
                    <a16:creationId xmlns:a16="http://schemas.microsoft.com/office/drawing/2014/main" id="{6996D79F-19E3-AFB8-A7DC-6D86C51AA840}"/>
                  </a:ext>
                </a:extLst>
              </p:cNvPr>
              <p:cNvSpPr/>
              <p:nvPr/>
            </p:nvSpPr>
            <p:spPr>
              <a:xfrm>
                <a:off x="6513123" y="4449799"/>
                <a:ext cx="1342004" cy="4290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8" name="圓角矩形 27">
                <a:extLst>
                  <a:ext uri="{FF2B5EF4-FFF2-40B4-BE49-F238E27FC236}">
                    <a16:creationId xmlns:a16="http://schemas.microsoft.com/office/drawing/2014/main" id="{6996D79F-19E3-AFB8-A7DC-6D86C51AA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23" y="4449799"/>
                <a:ext cx="1342004" cy="429049"/>
              </a:xfrm>
              <a:prstGeom prst="round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圓角矩形 28">
                <a:extLst>
                  <a:ext uri="{FF2B5EF4-FFF2-40B4-BE49-F238E27FC236}">
                    <a16:creationId xmlns:a16="http://schemas.microsoft.com/office/drawing/2014/main" id="{AB2F3ADB-FFD3-4912-4CEA-8AAC1D0C27BD}"/>
                  </a:ext>
                </a:extLst>
              </p:cNvPr>
              <p:cNvSpPr/>
              <p:nvPr/>
            </p:nvSpPr>
            <p:spPr>
              <a:xfrm>
                <a:off x="6513123" y="5076764"/>
                <a:ext cx="1342004" cy="4290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9" name="圓角矩形 28">
                <a:extLst>
                  <a:ext uri="{FF2B5EF4-FFF2-40B4-BE49-F238E27FC236}">
                    <a16:creationId xmlns:a16="http://schemas.microsoft.com/office/drawing/2014/main" id="{AB2F3ADB-FFD3-4912-4CEA-8AAC1D0C2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23" y="5076764"/>
                <a:ext cx="1342004" cy="429049"/>
              </a:xfrm>
              <a:prstGeom prst="round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FD27413B-F3D6-CEE6-B2B5-2A0CACED5A54}"/>
              </a:ext>
            </a:extLst>
          </p:cNvPr>
          <p:cNvSpPr txBox="1"/>
          <p:nvPr/>
        </p:nvSpPr>
        <p:spPr>
          <a:xfrm>
            <a:off x="7930928" y="1893516"/>
            <a:ext cx="1406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 </a:t>
            </a:r>
            <a:r>
              <a:rPr kumimoji="1" lang="en-US" altLang="zh-TW" dirty="0" err="1"/>
              <a:t>Softmax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後之機率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671986C-D6B3-7481-0836-5D9975980C14}"/>
              </a:ext>
            </a:extLst>
          </p:cNvPr>
          <p:cNvSpPr/>
          <p:nvPr/>
        </p:nvSpPr>
        <p:spPr>
          <a:xfrm>
            <a:off x="6448948" y="2491910"/>
            <a:ext cx="1472544" cy="31254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B617D18-E3F3-78CA-58E8-38A701C44CBA}"/>
              </a:ext>
            </a:extLst>
          </p:cNvPr>
          <p:cNvSpPr txBox="1"/>
          <p:nvPr/>
        </p:nvSpPr>
        <p:spPr>
          <a:xfrm>
            <a:off x="8469478" y="2598762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0.3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ED2E6FC-3937-F4E3-7ABE-7D339211AC4D}"/>
              </a:ext>
            </a:extLst>
          </p:cNvPr>
          <p:cNvSpPr txBox="1"/>
          <p:nvPr/>
        </p:nvSpPr>
        <p:spPr>
          <a:xfrm>
            <a:off x="8469478" y="3225727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0.2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2A3F9A5-8C73-B661-7566-AD4EE5645D51}"/>
              </a:ext>
            </a:extLst>
          </p:cNvPr>
          <p:cNvSpPr txBox="1"/>
          <p:nvPr/>
        </p:nvSpPr>
        <p:spPr>
          <a:xfrm>
            <a:off x="8469478" y="3852692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0.1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F816CF4-E952-2740-F96A-93A4D7B99A87}"/>
              </a:ext>
            </a:extLst>
          </p:cNvPr>
          <p:cNvSpPr txBox="1"/>
          <p:nvPr/>
        </p:nvSpPr>
        <p:spPr>
          <a:xfrm>
            <a:off x="8469478" y="4479657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0.1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8A45446-95A4-8916-7D5D-DFD4AE83A453}"/>
              </a:ext>
            </a:extLst>
          </p:cNvPr>
          <p:cNvSpPr txBox="1"/>
          <p:nvPr/>
        </p:nvSpPr>
        <p:spPr>
          <a:xfrm>
            <a:off x="8469478" y="5106622"/>
            <a:ext cx="69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0.3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8CA1C9B-7A62-FBAC-436C-868D230BCEC5}"/>
              </a:ext>
            </a:extLst>
          </p:cNvPr>
          <p:cNvSpPr txBox="1"/>
          <p:nvPr/>
        </p:nvSpPr>
        <p:spPr>
          <a:xfrm>
            <a:off x="9747448" y="2598762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2220881-1F90-6E59-EC3A-C328D44015BC}"/>
              </a:ext>
            </a:extLst>
          </p:cNvPr>
          <p:cNvSpPr txBox="1"/>
          <p:nvPr/>
        </p:nvSpPr>
        <p:spPr>
          <a:xfrm>
            <a:off x="9747448" y="3225727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F01B694-DCF1-1CF7-1847-39579084F14A}"/>
              </a:ext>
            </a:extLst>
          </p:cNvPr>
          <p:cNvSpPr txBox="1"/>
          <p:nvPr/>
        </p:nvSpPr>
        <p:spPr>
          <a:xfrm>
            <a:off x="9747448" y="3852692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E61A781-E595-9E92-E2CA-EE8C808141CB}"/>
              </a:ext>
            </a:extLst>
          </p:cNvPr>
          <p:cNvSpPr txBox="1"/>
          <p:nvPr/>
        </p:nvSpPr>
        <p:spPr>
          <a:xfrm>
            <a:off x="9747448" y="4479657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C958A02-67E6-42B0-5C1D-D3246416FF53}"/>
              </a:ext>
            </a:extLst>
          </p:cNvPr>
          <p:cNvSpPr txBox="1"/>
          <p:nvPr/>
        </p:nvSpPr>
        <p:spPr>
          <a:xfrm>
            <a:off x="9747448" y="5106622"/>
            <a:ext cx="69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42B9E8E-47C9-8CD7-7605-6BB2715A01E9}"/>
              </a:ext>
            </a:extLst>
          </p:cNvPr>
          <p:cNvSpPr txBox="1"/>
          <p:nvPr/>
        </p:nvSpPr>
        <p:spPr>
          <a:xfrm>
            <a:off x="9206776" y="2068232"/>
            <a:ext cx="140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正確答案</a:t>
            </a:r>
            <a:endParaRPr kumimoji="1"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C51FE06-AA09-058B-DD77-926AAD605CE3}"/>
              </a:ext>
            </a:extLst>
          </p:cNvPr>
          <p:cNvSpPr txBox="1"/>
          <p:nvPr/>
        </p:nvSpPr>
        <p:spPr>
          <a:xfrm>
            <a:off x="6380385" y="5874994"/>
            <a:ext cx="400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相當於在做 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2N-1 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個類別之分類任務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C6547E6-B420-C40E-6054-DA572663F2B6}"/>
              </a:ext>
            </a:extLst>
          </p:cNvPr>
          <p:cNvSpPr txBox="1"/>
          <p:nvPr/>
        </p:nvSpPr>
        <p:spPr>
          <a:xfrm>
            <a:off x="10764433" y="3725426"/>
            <a:ext cx="1063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Cross-entropy</a:t>
            </a:r>
            <a:endParaRPr kumimoji="1" lang="zh-TW" altLang="en-US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5" name="向右箭號 44">
            <a:extLst>
              <a:ext uri="{FF2B5EF4-FFF2-40B4-BE49-F238E27FC236}">
                <a16:creationId xmlns:a16="http://schemas.microsoft.com/office/drawing/2014/main" id="{F58CA3C9-79C3-F5E1-129D-B61DA3E399FF}"/>
              </a:ext>
            </a:extLst>
          </p:cNvPr>
          <p:cNvSpPr/>
          <p:nvPr/>
        </p:nvSpPr>
        <p:spPr>
          <a:xfrm>
            <a:off x="10309688" y="3889763"/>
            <a:ext cx="322729" cy="317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E31E8A1-905A-A1A9-C58B-EE8CDC7038FC}"/>
                  </a:ext>
                </a:extLst>
              </p:cNvPr>
              <p:cNvSpPr txBox="1"/>
              <p:nvPr/>
            </p:nvSpPr>
            <p:spPr>
              <a:xfrm>
                <a:off x="6985262" y="6371879"/>
                <a:ext cx="43422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dirty="0">
                    <a:solidFill>
                      <a:schemeClr val="tx1"/>
                    </a:solidFill>
                  </a:rPr>
                  <a:t>Cross-entropy: </a:t>
                </a:r>
                <a14:m>
                  <m:oMath xmlns:m="http://schemas.openxmlformats.org/officeDocument/2006/math">
                    <m:r>
                      <a:rPr lang="zh-TW" alt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zh-TW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TW" alt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TW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E31E8A1-905A-A1A9-C58B-EE8CDC703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262" y="6371879"/>
                <a:ext cx="4342210" cy="369332"/>
              </a:xfrm>
              <a:prstGeom prst="rect">
                <a:avLst/>
              </a:prstGeom>
              <a:blipFill>
                <a:blip r:embed="rId16"/>
                <a:stretch>
                  <a:fillRect l="-1462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99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4AA3FF-C368-BA51-F7B3-B98D2EC2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Supervised training of </a:t>
            </a:r>
            <a:r>
              <a:rPr kumimoji="1" lang="en" altLang="zh-TW" dirty="0" err="1"/>
              <a:t>SimCSE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99966D-256B-5174-6E28-975FA3C79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90595C7-2B64-4ED9-15D0-247EA86A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493" y="2324602"/>
            <a:ext cx="8044674" cy="371081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1DB73A7-349D-55D4-E6C9-CFBAF97EE648}"/>
              </a:ext>
            </a:extLst>
          </p:cNvPr>
          <p:cNvSpPr txBox="1"/>
          <p:nvPr/>
        </p:nvSpPr>
        <p:spPr>
          <a:xfrm>
            <a:off x="1396383" y="6415560"/>
            <a:ext cx="93992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100" dirty="0"/>
              <a:t>Gao, </a:t>
            </a:r>
            <a:r>
              <a:rPr lang="en" altLang="zh-TW" sz="1100" dirty="0" err="1"/>
              <a:t>Tianyu</a:t>
            </a:r>
            <a:r>
              <a:rPr lang="en" altLang="zh-TW" sz="1100" dirty="0"/>
              <a:t>, </a:t>
            </a:r>
            <a:r>
              <a:rPr lang="en" altLang="zh-TW" sz="1100" dirty="0" err="1"/>
              <a:t>Xingcheng</a:t>
            </a:r>
            <a:r>
              <a:rPr lang="en" altLang="zh-TW" sz="1100" dirty="0"/>
              <a:t> Yao, and </a:t>
            </a:r>
            <a:r>
              <a:rPr lang="en" altLang="zh-TW" sz="1100" dirty="0" err="1"/>
              <a:t>Danqi</a:t>
            </a:r>
            <a:r>
              <a:rPr lang="en" altLang="zh-TW" sz="1100" dirty="0"/>
              <a:t> Chen. "</a:t>
            </a:r>
            <a:r>
              <a:rPr lang="en" altLang="zh-TW" sz="1100" dirty="0" err="1"/>
              <a:t>SimCSE</a:t>
            </a:r>
            <a:r>
              <a:rPr lang="en" altLang="zh-TW" sz="1100" dirty="0"/>
              <a:t>: Simple Contrastive Learning of Sentence Embeddings." EMNLP 2021.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9A42EF9-4A4B-BE77-F7F1-125F0BD1E7FF}"/>
              </a:ext>
            </a:extLst>
          </p:cNvPr>
          <p:cNvSpPr txBox="1"/>
          <p:nvPr/>
        </p:nvSpPr>
        <p:spPr>
          <a:xfrm>
            <a:off x="653143" y="1438164"/>
            <a:ext cx="10058399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Supervised training of </a:t>
            </a:r>
            <a:r>
              <a:rPr kumimoji="1" lang="en-US" altLang="zh-TW" sz="2000" dirty="0" err="1"/>
              <a:t>SimCSE</a:t>
            </a:r>
            <a:r>
              <a:rPr kumimoji="1" lang="en-US" altLang="zh-TW" sz="2000" dirty="0"/>
              <a:t> relies on </a:t>
            </a:r>
            <a:r>
              <a:rPr kumimoji="1" lang="en-US" altLang="zh-TW" sz="2000" dirty="0">
                <a:solidFill>
                  <a:srgbClr val="FF0000"/>
                </a:solidFill>
              </a:rPr>
              <a:t>labels in a dataset </a:t>
            </a:r>
            <a:r>
              <a:rPr kumimoji="1" lang="en-US" altLang="zh-TW" sz="2000" dirty="0"/>
              <a:t>to define positives and negatives.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36967FF-B088-2F17-BF5E-244383AA2C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5603" r="41886"/>
          <a:stretch/>
        </p:blipFill>
        <p:spPr>
          <a:xfrm>
            <a:off x="653143" y="3429000"/>
            <a:ext cx="2423434" cy="133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583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E53F56-0DEF-1495-B4BF-6C9A3E54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4315B5-F45D-A5DE-CCC7-0403A6EE8203}"/>
              </a:ext>
            </a:extLst>
          </p:cNvPr>
          <p:cNvSpPr txBox="1"/>
          <p:nvPr/>
        </p:nvSpPr>
        <p:spPr>
          <a:xfrm>
            <a:off x="805543" y="2449794"/>
            <a:ext cx="10058399" cy="18060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TW" sz="4800" dirty="0"/>
              <a:t>Retrieval for open-domain question answering (ODQA)</a:t>
            </a:r>
          </a:p>
        </p:txBody>
      </p:sp>
    </p:spTree>
    <p:extLst>
      <p:ext uri="{BB962C8B-B14F-4D97-AF65-F5344CB8AC3E}">
        <p14:creationId xmlns:p14="http://schemas.microsoft.com/office/powerpoint/2010/main" val="551717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D80ACC-E956-8886-3CA1-5A2AB43B4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Solutions to Mitigating Hallucinations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745780-2344-1AA8-38E8-1E6BC9E5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10E0A2-3553-43C3-3F17-2018089F3846}"/>
              </a:ext>
            </a:extLst>
          </p:cNvPr>
          <p:cNvSpPr txBox="1"/>
          <p:nvPr/>
        </p:nvSpPr>
        <p:spPr>
          <a:xfrm>
            <a:off x="653143" y="1672885"/>
            <a:ext cx="10058399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Chain-of-Thought Prompting (</a:t>
            </a:r>
            <a:r>
              <a:rPr kumimoji="1" lang="en-US" altLang="zh-TW" sz="2400" dirty="0" err="1"/>
              <a:t>CoT</a:t>
            </a:r>
            <a:r>
              <a:rPr kumimoji="1" lang="en-US" altLang="zh-TW" sz="24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Retrieval-Augmented Generation (RAG)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42197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FD3-9F9E-D486-2DC7-84073400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4121A3-4B88-E98F-8D6C-0396D775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30</a:t>
            </a:fld>
            <a:endParaRPr lang="zh-TW" altLang="en-US"/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BE1FD09F-C1A7-D7FB-09AF-59D9912A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Dense Passage Retrieval (DPR)</a:t>
            </a:r>
            <a:endParaRPr lang="zh-TW" altLang="en-US" baseline="-25000" dirty="0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D82D474A-267D-B139-51CA-6EA9FC82CA1C}"/>
              </a:ext>
            </a:extLst>
          </p:cNvPr>
          <p:cNvSpPr txBox="1"/>
          <p:nvPr/>
        </p:nvSpPr>
        <p:spPr>
          <a:xfrm>
            <a:off x="2363767" y="6444233"/>
            <a:ext cx="7461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/>
              <a:t>Karpukhin et al., 2020. Dense Passage Retrieval for Open-Domain </a:t>
            </a:r>
            <a:r>
              <a:rPr lang="en-TW" sz="1400"/>
              <a:t>Question Answering</a:t>
            </a:r>
            <a:r>
              <a:rPr lang="en-US" sz="1400" dirty="0"/>
              <a:t>. EMNLP 2020.</a:t>
            </a:r>
            <a:endParaRPr lang="en-TW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922FF1E-B9A6-DFC2-5DB5-2D3DDE658F0F}"/>
              </a:ext>
            </a:extLst>
          </p:cNvPr>
          <p:cNvSpPr txBox="1"/>
          <p:nvPr/>
        </p:nvSpPr>
        <p:spPr>
          <a:xfrm>
            <a:off x="6703373" y="1931301"/>
            <a:ext cx="204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10,000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個文章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⬇️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D8B83274-2B4F-E825-E66C-F9587C111989}"/>
              </a:ext>
            </a:extLst>
          </p:cNvPr>
          <p:cNvSpPr/>
          <p:nvPr/>
        </p:nvSpPr>
        <p:spPr>
          <a:xfrm>
            <a:off x="2463565" y="3359145"/>
            <a:ext cx="2886666" cy="4763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頭痛可能的原因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6210C503-8CD6-9C0B-B56F-C12E32C6FA4F}"/>
              </a:ext>
            </a:extLst>
          </p:cNvPr>
          <p:cNvCxnSpPr>
            <a:cxnSpLocks/>
          </p:cNvCxnSpPr>
          <p:nvPr/>
        </p:nvCxnSpPr>
        <p:spPr>
          <a:xfrm>
            <a:off x="5639649" y="3616893"/>
            <a:ext cx="78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形 9" descr="資料庫 外框">
            <a:extLst>
              <a:ext uri="{FF2B5EF4-FFF2-40B4-BE49-F238E27FC236}">
                <a16:creationId xmlns:a16="http://schemas.microsoft.com/office/drawing/2014/main" id="{AAD59D20-EF88-8425-38A2-D1A4A7E6B3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076030"/>
            <a:ext cx="3028587" cy="302858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1AA6970-EE8C-1052-754B-74101821C60E}"/>
              </a:ext>
            </a:extLst>
          </p:cNvPr>
          <p:cNvSpPr txBox="1"/>
          <p:nvPr/>
        </p:nvSpPr>
        <p:spPr>
          <a:xfrm>
            <a:off x="3306823" y="2729120"/>
            <a:ext cx="120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/>
              <a:t>Query</a:t>
            </a:r>
            <a:endParaRPr kumimoji="1"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B5EF60C-8AEF-4D9C-0E86-9CA052A84BF6}"/>
              </a:ext>
            </a:extLst>
          </p:cNvPr>
          <p:cNvSpPr txBox="1"/>
          <p:nvPr/>
        </p:nvSpPr>
        <p:spPr>
          <a:xfrm>
            <a:off x="6572158" y="4978211"/>
            <a:ext cx="2114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/>
              <a:t>Documents</a:t>
            </a:r>
            <a:endParaRPr kumimoji="1" lang="zh-TW" altLang="en-US" sz="28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EFEBB3E-9404-FD22-B374-C1CE020FD00A}"/>
              </a:ext>
            </a:extLst>
          </p:cNvPr>
          <p:cNvSpPr/>
          <p:nvPr/>
        </p:nvSpPr>
        <p:spPr>
          <a:xfrm>
            <a:off x="2935298" y="4458707"/>
            <a:ext cx="1943199" cy="619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Query Encoder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FF1DEE1-BC93-769A-70BD-34192DFF64D3}"/>
              </a:ext>
            </a:extLst>
          </p:cNvPr>
          <p:cNvSpPr/>
          <p:nvPr/>
        </p:nvSpPr>
        <p:spPr>
          <a:xfrm>
            <a:off x="6703373" y="5654469"/>
            <a:ext cx="1943199" cy="6198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Document (Passage) Encoder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42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C706B-A6E7-8179-3283-7036E6D23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13172C-067E-BDF4-E02E-3938A72C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31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8ED1977-AD57-5D85-84BB-10D4F56E29EB}"/>
              </a:ext>
            </a:extLst>
          </p:cNvPr>
          <p:cNvSpPr txBox="1"/>
          <p:nvPr/>
        </p:nvSpPr>
        <p:spPr>
          <a:xfrm>
            <a:off x="699148" y="1765905"/>
            <a:ext cx="57616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After training, two </a:t>
            </a:r>
            <a:r>
              <a:rPr lang="en-US" sz="2400" b="1" dirty="0"/>
              <a:t>BERT-based encoders </a:t>
            </a:r>
            <a:r>
              <a:rPr lang="en-US" sz="2400" dirty="0"/>
              <a:t>can </a:t>
            </a:r>
            <a:r>
              <a:rPr lang="en-US" sz="2400" b="1" dirty="0"/>
              <a:t>independently</a:t>
            </a:r>
            <a:r>
              <a:rPr lang="en-US" sz="2400" dirty="0"/>
              <a:t> encode question (</a:t>
            </a:r>
            <a:r>
              <a:rPr lang="en-US" sz="2400" b="1" dirty="0"/>
              <a:t>q</a:t>
            </a:r>
            <a:r>
              <a:rPr lang="en-US" sz="2400" dirty="0"/>
              <a:t>) and passage (</a:t>
            </a:r>
            <a:r>
              <a:rPr lang="en-US" sz="2400" b="1" dirty="0"/>
              <a:t>p</a:t>
            </a:r>
            <a:r>
              <a:rPr lang="en-US" sz="2400" dirty="0"/>
              <a:t>) into dense vectors.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b="1" dirty="0"/>
              <a:t>Similarity</a:t>
            </a:r>
            <a:r>
              <a:rPr kumimoji="1" lang="en-US" altLang="zh-TW" sz="2400" dirty="0"/>
              <a:t> between question and passage</a:t>
            </a:r>
          </a:p>
          <a:p>
            <a:r>
              <a:rPr kumimoji="1" lang="en-US" altLang="zh-TW" sz="2400" dirty="0"/>
              <a:t>     = </a:t>
            </a:r>
            <a:r>
              <a:rPr kumimoji="1" lang="en-US" altLang="zh-TW" sz="2400" b="1" dirty="0"/>
              <a:t>dot product </a:t>
            </a:r>
            <a:r>
              <a:rPr kumimoji="1" lang="en-US" altLang="zh-TW" sz="2400" dirty="0"/>
              <a:t>between their embeddings</a:t>
            </a:r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222E6DC1-75DE-5585-521A-05AC14AD3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Dense Passage Retrieval (DPR)</a:t>
            </a:r>
            <a:endParaRPr lang="zh-TW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C1EACB-397F-3F73-7EC6-65763250C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17" y="4074229"/>
            <a:ext cx="4025322" cy="6726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3167C8-8197-3A23-B6B1-D6AFD1F76448}"/>
              </a:ext>
            </a:extLst>
          </p:cNvPr>
          <p:cNvSpPr txBox="1"/>
          <p:nvPr/>
        </p:nvSpPr>
        <p:spPr>
          <a:xfrm>
            <a:off x="1007085" y="4790889"/>
            <a:ext cx="4628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 : question text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 : passage text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>
              <a:rPr lang="en-US" sz="1600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: BERT model that outputs question representation</a:t>
            </a:r>
            <a:endParaRPr lang="en-US" sz="1600" baseline="-25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>
              <a:rPr lang="en-US" sz="1600" baseline="-25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BERT model that outputs passage representation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733A9E85-6721-38E4-E14E-27CE4DD176F6}"/>
              </a:ext>
            </a:extLst>
          </p:cNvPr>
          <p:cNvSpPr txBox="1"/>
          <p:nvPr/>
        </p:nvSpPr>
        <p:spPr>
          <a:xfrm>
            <a:off x="2365395" y="6472908"/>
            <a:ext cx="7461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/>
              <a:t>Karpukhin et al., 2020. Dense Passage Retrieval for Open-Domain </a:t>
            </a:r>
            <a:r>
              <a:rPr lang="en-TW" sz="1400"/>
              <a:t>Question Answering</a:t>
            </a:r>
            <a:r>
              <a:rPr lang="en-US" sz="1400" dirty="0"/>
              <a:t>. EMNLP 2020.</a:t>
            </a:r>
            <a:endParaRPr lang="en-TW" sz="1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031D958-807F-CB46-C8EC-DE36857306BA}"/>
              </a:ext>
            </a:extLst>
          </p:cNvPr>
          <p:cNvSpPr/>
          <p:nvPr/>
        </p:nvSpPr>
        <p:spPr>
          <a:xfrm>
            <a:off x="7014483" y="3686596"/>
            <a:ext cx="1943199" cy="619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Query Encoder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7D751AF5-638F-C446-3C8F-7AC07A1ED2AC}"/>
              </a:ext>
            </a:extLst>
          </p:cNvPr>
          <p:cNvCxnSpPr>
            <a:cxnSpLocks/>
          </p:cNvCxnSpPr>
          <p:nvPr/>
        </p:nvCxnSpPr>
        <p:spPr>
          <a:xfrm flipV="1">
            <a:off x="7975196" y="4379356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990DE112-BACF-9377-4245-482E0EB63172}"/>
              </a:ext>
            </a:extLst>
          </p:cNvPr>
          <p:cNvSpPr/>
          <p:nvPr/>
        </p:nvSpPr>
        <p:spPr>
          <a:xfrm>
            <a:off x="7613197" y="4699757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Query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1C9AFC4C-9317-92CE-E386-DA3E1CBEE2DA}"/>
              </a:ext>
            </a:extLst>
          </p:cNvPr>
          <p:cNvSpPr/>
          <p:nvPr/>
        </p:nvSpPr>
        <p:spPr>
          <a:xfrm>
            <a:off x="9749367" y="4691785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Doc </a:t>
            </a:r>
            <a:r>
              <a:rPr kumimoji="1" lang="en-US" altLang="zh-TW" sz="1400" baseline="-25000" dirty="0" err="1">
                <a:solidFill>
                  <a:schemeClr val="tx1"/>
                </a:solidFill>
              </a:rPr>
              <a:t>i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CE37E0FB-BD61-1BB6-F224-21D624A52C40}"/>
              </a:ext>
            </a:extLst>
          </p:cNvPr>
          <p:cNvCxnSpPr>
            <a:cxnSpLocks/>
          </p:cNvCxnSpPr>
          <p:nvPr/>
        </p:nvCxnSpPr>
        <p:spPr>
          <a:xfrm flipV="1">
            <a:off x="10114139" y="4361956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8B6475D1-38E7-5F4B-E894-DF0051697EDC}"/>
              </a:ext>
            </a:extLst>
          </p:cNvPr>
          <p:cNvSpPr/>
          <p:nvPr/>
        </p:nvSpPr>
        <p:spPr>
          <a:xfrm>
            <a:off x="7613197" y="2950019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</a:t>
            </a:r>
            <a:r>
              <a:rPr lang="en-US" altLang="zh-TW" sz="1400" baseline="-25000" dirty="0">
                <a:solidFill>
                  <a:schemeClr val="tx1"/>
                </a:solidFill>
              </a:rPr>
              <a:t>Q</a:t>
            </a:r>
            <a:r>
              <a:rPr kumimoji="1" lang="en-US" altLang="zh-TW" sz="1400" dirty="0">
                <a:solidFill>
                  <a:schemeClr val="tx1"/>
                </a:solidFill>
              </a:rPr>
              <a:t>(q)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79BC7BA7-0C9F-D69E-A2E9-141EF72F58A5}"/>
              </a:ext>
            </a:extLst>
          </p:cNvPr>
          <p:cNvSpPr/>
          <p:nvPr/>
        </p:nvSpPr>
        <p:spPr>
          <a:xfrm>
            <a:off x="9741254" y="2950019"/>
            <a:ext cx="745770" cy="35922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E</a:t>
            </a:r>
            <a:r>
              <a:rPr lang="en-US" altLang="zh-TW" sz="1400" baseline="-25000" dirty="0">
                <a:solidFill>
                  <a:schemeClr val="tx1"/>
                </a:solidFill>
              </a:rPr>
              <a:t>P</a:t>
            </a:r>
            <a:r>
              <a:rPr kumimoji="1" lang="en-US" altLang="zh-TW" sz="1400" dirty="0">
                <a:solidFill>
                  <a:schemeClr val="tx1"/>
                </a:solidFill>
              </a:rPr>
              <a:t>(p)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E2878397-FF76-F5C1-F3CA-9AA5F39AB060}"/>
              </a:ext>
            </a:extLst>
          </p:cNvPr>
          <p:cNvCxnSpPr>
            <a:cxnSpLocks/>
          </p:cNvCxnSpPr>
          <p:nvPr/>
        </p:nvCxnSpPr>
        <p:spPr>
          <a:xfrm flipV="1">
            <a:off x="7988854" y="3370244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18F75F30-D235-E2C6-6357-35346F9BB6AF}"/>
              </a:ext>
            </a:extLst>
          </p:cNvPr>
          <p:cNvCxnSpPr>
            <a:cxnSpLocks/>
          </p:cNvCxnSpPr>
          <p:nvPr/>
        </p:nvCxnSpPr>
        <p:spPr>
          <a:xfrm flipV="1">
            <a:off x="10108798" y="3370244"/>
            <a:ext cx="0" cy="23297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77CDAD3C-4D12-5A47-87CF-2FF0BFD6D699}"/>
              </a:ext>
            </a:extLst>
          </p:cNvPr>
          <p:cNvCxnSpPr>
            <a:stCxn id="17" idx="0"/>
            <a:endCxn id="18" idx="0"/>
          </p:cNvCxnSpPr>
          <p:nvPr/>
        </p:nvCxnSpPr>
        <p:spPr>
          <a:xfrm rot="5400000" flipH="1" flipV="1">
            <a:off x="9050110" y="1885991"/>
            <a:ext cx="12700" cy="2128057"/>
          </a:xfrm>
          <a:prstGeom prst="bentConnector3">
            <a:avLst>
              <a:gd name="adj1" fmla="val 119998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241ADD0-86E0-2435-15D7-4842B02B7044}"/>
              </a:ext>
            </a:extLst>
          </p:cNvPr>
          <p:cNvSpPr txBox="1"/>
          <p:nvPr/>
        </p:nvSpPr>
        <p:spPr>
          <a:xfrm>
            <a:off x="8158388" y="2504858"/>
            <a:ext cx="1796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600" dirty="0"/>
              <a:t>sim(q, p)</a:t>
            </a:r>
            <a:endParaRPr lang="zh-TW" altLang="en-US" sz="16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593134D-A1A1-B485-3A63-39C6F0BD2429}"/>
              </a:ext>
            </a:extLst>
          </p:cNvPr>
          <p:cNvSpPr/>
          <p:nvPr/>
        </p:nvSpPr>
        <p:spPr>
          <a:xfrm>
            <a:off x="9137198" y="3671954"/>
            <a:ext cx="1943199" cy="6198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Passage Encoder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86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FCC10-E346-D46F-9B6E-54D6428D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Dense Passage Retrieval (DPR)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74F21D-AC8E-CBC8-4F17-350BEC126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571433"/>
            <a:ext cx="10058400" cy="425850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sz="2800" b="1" dirty="0"/>
              <a:t>Training the encoders</a:t>
            </a:r>
            <a:endParaRPr lang="en-US" altLang="zh-TW" sz="18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Goal:  </a:t>
            </a:r>
            <a:r>
              <a:rPr lang="en-US" sz="2400" b="1" dirty="0"/>
              <a:t>Relevant </a:t>
            </a:r>
            <a:r>
              <a:rPr lang="en-US" sz="2400" dirty="0"/>
              <a:t>pairs of questions and passages will have </a:t>
            </a:r>
            <a:r>
              <a:rPr lang="en-US" sz="2400" b="1" dirty="0"/>
              <a:t>smaller distance </a:t>
            </a:r>
            <a:r>
              <a:rPr lang="en-US" sz="2400" dirty="0"/>
              <a:t>than the irrelevant ones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en-US" sz="2400" dirty="0"/>
              <a:t> 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Training data</a:t>
            </a:r>
            <a:endParaRPr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0A4DF6-9D33-DC85-3CF6-2068B81DB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32</a:t>
            </a:fld>
            <a:endParaRPr lang="zh-TW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DA719D-52CA-0F4F-6112-D265BB3D6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825" y="4382878"/>
            <a:ext cx="6482766" cy="6207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88A4D3A-DBE7-07FE-6A4A-DA78C8256D66}"/>
              </a:ext>
            </a:extLst>
          </p:cNvPr>
          <p:cNvSpPr/>
          <p:nvPr/>
        </p:nvSpPr>
        <p:spPr>
          <a:xfrm>
            <a:off x="3809134" y="4382435"/>
            <a:ext cx="446809" cy="706582"/>
          </a:xfrm>
          <a:prstGeom prst="rect">
            <a:avLst/>
          </a:prstGeom>
          <a:noFill/>
          <a:ln w="190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D40999-A999-FC32-A0D8-7C685175B26D}"/>
              </a:ext>
            </a:extLst>
          </p:cNvPr>
          <p:cNvSpPr txBox="1"/>
          <p:nvPr/>
        </p:nvSpPr>
        <p:spPr>
          <a:xfrm>
            <a:off x="3338043" y="5140827"/>
            <a:ext cx="942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solidFill>
                  <a:schemeClr val="bg2">
                    <a:lumMod val="50000"/>
                  </a:schemeClr>
                </a:solidFill>
              </a:rPr>
              <a:t>Question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C71A21-5474-1BCF-2055-0E67EDA9767B}"/>
              </a:ext>
            </a:extLst>
          </p:cNvPr>
          <p:cNvSpPr/>
          <p:nvPr/>
        </p:nvSpPr>
        <p:spPr>
          <a:xfrm>
            <a:off x="4344958" y="4381992"/>
            <a:ext cx="544831" cy="706582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DF8F8D-7185-51A8-B208-FE2941325D13}"/>
              </a:ext>
            </a:extLst>
          </p:cNvPr>
          <p:cNvSpPr txBox="1"/>
          <p:nvPr/>
        </p:nvSpPr>
        <p:spPr>
          <a:xfrm>
            <a:off x="4255943" y="5167419"/>
            <a:ext cx="9525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600" dirty="0">
                <a:solidFill>
                  <a:srgbClr val="92D050"/>
                </a:solidFill>
              </a:rPr>
              <a:t>Relevant </a:t>
            </a:r>
            <a:br>
              <a:rPr lang="en-TW" sz="1600" dirty="0">
                <a:solidFill>
                  <a:srgbClr val="92D050"/>
                </a:solidFill>
              </a:rPr>
            </a:br>
            <a:r>
              <a:rPr lang="en-TW" sz="1600" dirty="0">
                <a:solidFill>
                  <a:srgbClr val="92D050"/>
                </a:solidFill>
              </a:rPr>
              <a:t>Passage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0630F1-4C4A-D703-5450-CB243FFE78A9}"/>
              </a:ext>
            </a:extLst>
          </p:cNvPr>
          <p:cNvSpPr/>
          <p:nvPr/>
        </p:nvSpPr>
        <p:spPr>
          <a:xfrm>
            <a:off x="5054552" y="4391940"/>
            <a:ext cx="2370618" cy="7065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005B35-5F6F-A10C-1FEE-1D4341B63BA6}"/>
              </a:ext>
            </a:extLst>
          </p:cNvPr>
          <p:cNvSpPr txBox="1"/>
          <p:nvPr/>
        </p:nvSpPr>
        <p:spPr>
          <a:xfrm>
            <a:off x="5413595" y="5158043"/>
            <a:ext cx="2011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C00000"/>
                </a:solidFill>
              </a:rPr>
              <a:t>n</a:t>
            </a:r>
            <a:r>
              <a:rPr lang="en-TW" sz="1600" dirty="0">
                <a:solidFill>
                  <a:srgbClr val="C00000"/>
                </a:solidFill>
              </a:rPr>
              <a:t> Irrelevant Passages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8263DC-4005-9074-E09B-4764E7AA069B}"/>
              </a:ext>
            </a:extLst>
          </p:cNvPr>
          <p:cNvSpPr/>
          <p:nvPr/>
        </p:nvSpPr>
        <p:spPr>
          <a:xfrm>
            <a:off x="7809478" y="4435598"/>
            <a:ext cx="414301" cy="28929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0F5DD-87FF-1616-DA56-E02D2A3DBCF6}"/>
              </a:ext>
            </a:extLst>
          </p:cNvPr>
          <p:cNvSpPr txBox="1"/>
          <p:nvPr/>
        </p:nvSpPr>
        <p:spPr>
          <a:xfrm>
            <a:off x="7697958" y="4107435"/>
            <a:ext cx="2011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accent1"/>
                </a:solidFill>
              </a:rPr>
              <a:t>m</a:t>
            </a:r>
            <a:r>
              <a:rPr lang="en-TW" sz="1600" dirty="0">
                <a:solidFill>
                  <a:schemeClr val="accent1"/>
                </a:solidFill>
              </a:rPr>
              <a:t> training instances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6A990829-348E-8655-CC94-52B1489D580F}"/>
              </a:ext>
            </a:extLst>
          </p:cNvPr>
          <p:cNvSpPr txBox="1"/>
          <p:nvPr/>
        </p:nvSpPr>
        <p:spPr>
          <a:xfrm>
            <a:off x="2365395" y="6415560"/>
            <a:ext cx="7461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/>
              <a:t>Karpukhin et al., 2020. Dense Passage Retrieval for Open-Domain </a:t>
            </a:r>
            <a:r>
              <a:rPr lang="en-TW" sz="1400"/>
              <a:t>Question Answering</a:t>
            </a:r>
            <a:r>
              <a:rPr lang="en-US" sz="1400" dirty="0"/>
              <a:t>. EMNLP 2020.</a:t>
            </a:r>
            <a:endParaRPr lang="en-TW" sz="1400" dirty="0"/>
          </a:p>
        </p:txBody>
      </p:sp>
    </p:spTree>
    <p:extLst>
      <p:ext uri="{BB962C8B-B14F-4D97-AF65-F5344CB8AC3E}">
        <p14:creationId xmlns:p14="http://schemas.microsoft.com/office/powerpoint/2010/main" val="1537663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288F3B5-9CDD-BD58-3CFC-76B24724E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4E6C3E-E02B-E7F8-F1D3-9F08C8EB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Dense Passage Retrieval (DPR)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9E258AA-55E1-B553-05A9-B50C75AB0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599054"/>
            <a:ext cx="10058400" cy="425850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/>
              <a:t>Training the encoders</a:t>
            </a:r>
            <a:endParaRPr lang="en-US" altLang="zh-TW" sz="18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Base model:  </a:t>
            </a:r>
            <a:r>
              <a:rPr lang="en-US" sz="2400" dirty="0" err="1"/>
              <a:t>bert</a:t>
            </a:r>
            <a:r>
              <a:rPr lang="en-US" sz="2400" dirty="0"/>
              <a:t>-base-uncased</a:t>
            </a:r>
          </a:p>
          <a:p>
            <a:pPr marL="201168" lvl="1" indent="0">
              <a:lnSpc>
                <a:spcPct val="100000"/>
              </a:lnSpc>
              <a:buNone/>
            </a:pPr>
            <a:endParaRPr lang="en-US" sz="24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Loss function:  Negative log-likelihood of the positive passage</a:t>
            </a:r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1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lvl="3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000" b="1" dirty="0"/>
              <a:t>Maximize</a:t>
            </a:r>
            <a:r>
              <a:rPr lang="en-US" sz="2000" dirty="0"/>
              <a:t> the similarity between </a:t>
            </a:r>
            <a:r>
              <a:rPr lang="en-US" sz="2000" b="1" dirty="0"/>
              <a:t>q</a:t>
            </a:r>
            <a:r>
              <a:rPr lang="en-US" sz="2000" b="1" baseline="-25000" dirty="0"/>
              <a:t>i</a:t>
            </a:r>
            <a:r>
              <a:rPr lang="en-US" sz="2000" dirty="0"/>
              <a:t> and </a:t>
            </a:r>
            <a:r>
              <a:rPr lang="en-US" sz="2000" b="1" dirty="0"/>
              <a:t>p</a:t>
            </a:r>
            <a:r>
              <a:rPr lang="en-US" sz="2000" b="1" baseline="-25000" dirty="0"/>
              <a:t>i</a:t>
            </a:r>
            <a:r>
              <a:rPr lang="en-US" sz="2000" b="1" baseline="30000" dirty="0"/>
              <a:t>+</a:t>
            </a:r>
          </a:p>
          <a:p>
            <a:pPr lvl="3">
              <a:lnSpc>
                <a:spcPct val="100000"/>
              </a:lnSpc>
              <a:buFont typeface="Courier New" panose="02070309020205020404" pitchFamily="49" charset="0"/>
              <a:buChar char="o"/>
            </a:pPr>
            <a:r>
              <a:rPr lang="en-US" sz="2000" dirty="0"/>
              <a:t> </a:t>
            </a:r>
            <a:r>
              <a:rPr lang="en-US" sz="2000" b="1" dirty="0"/>
              <a:t>Minimize</a:t>
            </a:r>
            <a:r>
              <a:rPr lang="en-US" sz="2000" dirty="0"/>
              <a:t> the similarity between non-relevant pairs (</a:t>
            </a:r>
            <a:r>
              <a:rPr lang="en-US" sz="2000" b="1" dirty="0"/>
              <a:t>q</a:t>
            </a:r>
            <a:r>
              <a:rPr lang="en-US" sz="2000" b="1" baseline="-25000" dirty="0"/>
              <a:t>i</a:t>
            </a:r>
            <a:r>
              <a:rPr lang="en-US" sz="2000" dirty="0"/>
              <a:t> and </a:t>
            </a:r>
            <a:r>
              <a:rPr lang="en-US" sz="2000" b="1" dirty="0" err="1"/>
              <a:t>p</a:t>
            </a:r>
            <a:r>
              <a:rPr lang="en-US" sz="2000" b="1" baseline="-25000" dirty="0" err="1"/>
              <a:t>i,j</a:t>
            </a:r>
            <a:r>
              <a:rPr lang="en-US" sz="2000" b="1" baseline="30000" dirty="0"/>
              <a:t>- </a:t>
            </a:r>
            <a:r>
              <a:rPr lang="en-US" sz="2000" dirty="0"/>
              <a:t>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F8BA33-1EDB-C1CF-246C-105090DF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33</a:t>
            </a:fld>
            <a:endParaRPr lang="zh-TW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421685-5FAB-995D-2C59-FB6CB6EA0C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92" t="8652"/>
          <a:stretch/>
        </p:blipFill>
        <p:spPr>
          <a:xfrm>
            <a:off x="3763239" y="3651184"/>
            <a:ext cx="4665519" cy="1426309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90D31637-673E-9394-9BAE-C450C624AD76}"/>
              </a:ext>
            </a:extLst>
          </p:cNvPr>
          <p:cNvSpPr txBox="1"/>
          <p:nvPr/>
        </p:nvSpPr>
        <p:spPr>
          <a:xfrm>
            <a:off x="2365394" y="6448901"/>
            <a:ext cx="7461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400" dirty="0"/>
              <a:t>Karpukhin et al., 2020. Dense Passage Retrieval for Open-Domain </a:t>
            </a:r>
            <a:r>
              <a:rPr lang="en-TW" sz="1400"/>
              <a:t>Question Answering</a:t>
            </a:r>
            <a:r>
              <a:rPr lang="en-US" sz="1400" dirty="0"/>
              <a:t>. EMNLP 2020.</a:t>
            </a:r>
            <a:endParaRPr lang="en-TW" sz="1400" dirty="0"/>
          </a:p>
        </p:txBody>
      </p:sp>
    </p:spTree>
    <p:extLst>
      <p:ext uri="{BB962C8B-B14F-4D97-AF65-F5344CB8AC3E}">
        <p14:creationId xmlns:p14="http://schemas.microsoft.com/office/powerpoint/2010/main" val="1276538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8B7BAE-6A87-1036-77BC-AA8C7EEC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Parameter Sharing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6BEE18-C2E1-4168-5034-0C9D22599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3DA26B02-830A-9D48-BB62-2A64C4F7C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500773"/>
              </p:ext>
            </p:extLst>
          </p:nvPr>
        </p:nvGraphicFramePr>
        <p:xfrm>
          <a:off x="1279139" y="2348734"/>
          <a:ext cx="9633721" cy="28751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6769">
                  <a:extLst>
                    <a:ext uri="{9D8B030D-6E8A-4147-A177-3AD203B41FA5}">
                      <a16:colId xmlns:a16="http://schemas.microsoft.com/office/drawing/2014/main" val="196326536"/>
                    </a:ext>
                  </a:extLst>
                </a:gridCol>
                <a:gridCol w="2001738">
                  <a:extLst>
                    <a:ext uri="{9D8B030D-6E8A-4147-A177-3AD203B41FA5}">
                      <a16:colId xmlns:a16="http://schemas.microsoft.com/office/drawing/2014/main" val="1814440191"/>
                    </a:ext>
                  </a:extLst>
                </a:gridCol>
                <a:gridCol w="2001738">
                  <a:extLst>
                    <a:ext uri="{9D8B030D-6E8A-4147-A177-3AD203B41FA5}">
                      <a16:colId xmlns:a16="http://schemas.microsoft.com/office/drawing/2014/main" val="1720901971"/>
                    </a:ext>
                  </a:extLst>
                </a:gridCol>
                <a:gridCol w="2001738">
                  <a:extLst>
                    <a:ext uri="{9D8B030D-6E8A-4147-A177-3AD203B41FA5}">
                      <a16:colId xmlns:a16="http://schemas.microsoft.com/office/drawing/2014/main" val="1989538320"/>
                    </a:ext>
                  </a:extLst>
                </a:gridCol>
                <a:gridCol w="2001738">
                  <a:extLst>
                    <a:ext uri="{9D8B030D-6E8A-4147-A177-3AD203B41FA5}">
                      <a16:colId xmlns:a16="http://schemas.microsoft.com/office/drawing/2014/main" val="3051616787"/>
                    </a:ext>
                  </a:extLst>
                </a:gridCol>
              </a:tblGrid>
              <a:tr h="1065705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BERT</a:t>
                      </a:r>
                    </a:p>
                    <a:p>
                      <a:r>
                        <a:rPr lang="en" altLang="zh-TW" dirty="0"/>
                        <a:t>(Devlin et al., NAACL 2019)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Sentence-BERT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/>
                        <a:t>(Reimers et al., EMNLP 2019)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 err="1"/>
                        <a:t>SimCSE</a:t>
                      </a:r>
                      <a:endParaRPr lang="en" altLang="zh-TW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/>
                        <a:t>(Gao et al., EMNLP 2021)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DPR</a:t>
                      </a:r>
                    </a:p>
                    <a:p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Karpukhin</a:t>
                      </a:r>
                      <a:r>
                        <a:rPr lang="en-US" altLang="zh-TW" dirty="0"/>
                        <a:t> et al., EMNLP 2020)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3013275"/>
                  </a:ext>
                </a:extLst>
              </a:tr>
              <a:tr h="761929">
                <a:tc>
                  <a:txBody>
                    <a:bodyPr/>
                    <a:lstStyle/>
                    <a:p>
                      <a:r>
                        <a:rPr lang="en-US" altLang="zh-TW" dirty="0"/>
                        <a:t>Encoder Type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Cross-encoder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Bi-encoder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Bi-encoder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Dual encoder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0934474"/>
                  </a:ext>
                </a:extLst>
              </a:tr>
              <a:tr h="1047481">
                <a:tc>
                  <a:txBody>
                    <a:bodyPr/>
                    <a:lstStyle/>
                    <a:p>
                      <a:r>
                        <a:rPr lang="en-US" altLang="zh-TW" dirty="0"/>
                        <a:t>Weight Sharing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Nan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Yes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Yes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No (Separate Query Encoder and Passage Encoder)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126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3566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10AD5-D4F3-20F9-2100-07A8251FA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AA35B7-94B2-AC9F-249F-1DE3D9E56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FAAB12B-DF4E-EDE9-4A99-47B575181351}"/>
              </a:ext>
            </a:extLst>
          </p:cNvPr>
          <p:cNvSpPr txBox="1"/>
          <p:nvPr/>
        </p:nvSpPr>
        <p:spPr>
          <a:xfrm>
            <a:off x="805543" y="2892992"/>
            <a:ext cx="10058399" cy="9196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TW" sz="4800" dirty="0"/>
              <a:t>Complete RAG</a:t>
            </a:r>
          </a:p>
        </p:txBody>
      </p:sp>
    </p:spTree>
    <p:extLst>
      <p:ext uri="{BB962C8B-B14F-4D97-AF65-F5344CB8AC3E}">
        <p14:creationId xmlns:p14="http://schemas.microsoft.com/office/powerpoint/2010/main" val="19065727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25226F-592E-D3DB-847D-607A1B6F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/>
              <a:t>Retrieval-Augmented Generation (RAG)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BFFB81-DF4F-3960-F72C-CDCEFCADE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72E99B15-28EC-E2EE-98B8-427AF9D09CE4}"/>
              </a:ext>
            </a:extLst>
          </p:cNvPr>
          <p:cNvSpPr txBox="1"/>
          <p:nvPr/>
        </p:nvSpPr>
        <p:spPr>
          <a:xfrm>
            <a:off x="2781340" y="6458615"/>
            <a:ext cx="6629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200"/>
              <a:t>Lewis, Patrick, et al. "Retrieval-augmented generation for knowledge-intensive nlp tasks." </a:t>
            </a:r>
            <a:r>
              <a:rPr lang="en-US" sz="1200"/>
              <a:t>NeurIPS 2020.</a:t>
            </a:r>
            <a:endParaRPr lang="en-TW" sz="120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1C0BDA-1C96-02F7-3E33-188D28B6D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98" y="1777711"/>
            <a:ext cx="10311601" cy="302606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2A941AC-FBFE-4633-C9DB-828457B2EDC7}"/>
              </a:ext>
            </a:extLst>
          </p:cNvPr>
          <p:cNvSpPr txBox="1"/>
          <p:nvPr/>
        </p:nvSpPr>
        <p:spPr>
          <a:xfrm>
            <a:off x="1227578" y="5017740"/>
            <a:ext cx="10311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This approach is the first RAG paper.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No pre-training is involved. Only fine-tuning on open-domain QA.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MIPS: Maximum Inner-Product Search (speed-up approach, supported by indexing packages like FAISS.)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52769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FD3-9F9E-D486-2DC7-84073400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4121A3-4B88-E98F-8D6C-0396D775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37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E61DECA-79AC-DED6-A51A-72124DE10488}"/>
              </a:ext>
            </a:extLst>
          </p:cNvPr>
          <p:cNvSpPr txBox="1"/>
          <p:nvPr/>
        </p:nvSpPr>
        <p:spPr>
          <a:xfrm>
            <a:off x="653143" y="1507368"/>
            <a:ext cx="10645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400" dirty="0"/>
              <a:t>A significant amount of </a:t>
            </a:r>
            <a:r>
              <a:rPr lang="en-US" altLang="zh-TW" sz="2400" dirty="0">
                <a:solidFill>
                  <a:srgbClr val="FF0000"/>
                </a:solidFill>
              </a:rPr>
              <a:t>noise information </a:t>
            </a:r>
            <a:r>
              <a:rPr lang="en-US" altLang="zh-TW" sz="2400" dirty="0"/>
              <a:t>even fake news in the content available on the Internet.</a:t>
            </a:r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BE1FD09F-C1A7-D7FB-09AF-59D9912A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Challenges in Modern RAG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6E97163-D1AA-8255-0F48-3067FED5B857}"/>
              </a:ext>
            </a:extLst>
          </p:cNvPr>
          <p:cNvSpPr txBox="1"/>
          <p:nvPr/>
        </p:nvSpPr>
        <p:spPr>
          <a:xfrm>
            <a:off x="6179498" y="2390130"/>
            <a:ext cx="2046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10,000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個文章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⬇️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149AA1C5-DD1D-AD75-0DBD-2FF9CFFF40AE}"/>
              </a:ext>
            </a:extLst>
          </p:cNvPr>
          <p:cNvSpPr/>
          <p:nvPr/>
        </p:nvSpPr>
        <p:spPr>
          <a:xfrm>
            <a:off x="1939690" y="3817974"/>
            <a:ext cx="2886666" cy="4763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頭痛可能的原因</a:t>
            </a:r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85FA3411-BF5C-62AB-E6A4-FEA47BFD8A06}"/>
              </a:ext>
            </a:extLst>
          </p:cNvPr>
          <p:cNvCxnSpPr>
            <a:cxnSpLocks/>
          </p:cNvCxnSpPr>
          <p:nvPr/>
        </p:nvCxnSpPr>
        <p:spPr>
          <a:xfrm>
            <a:off x="5115774" y="4075722"/>
            <a:ext cx="78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形 5" descr="資料庫 外框">
            <a:extLst>
              <a:ext uri="{FF2B5EF4-FFF2-40B4-BE49-F238E27FC236}">
                <a16:creationId xmlns:a16="http://schemas.microsoft.com/office/drawing/2014/main" id="{0368E3D6-4A94-0305-5E4A-4EAC46142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2125" y="2534859"/>
            <a:ext cx="3028587" cy="302858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40833DC-3F1A-07F4-60A6-C1E5EF4DE8A0}"/>
              </a:ext>
            </a:extLst>
          </p:cNvPr>
          <p:cNvSpPr txBox="1"/>
          <p:nvPr/>
        </p:nvSpPr>
        <p:spPr>
          <a:xfrm>
            <a:off x="2782948" y="3187949"/>
            <a:ext cx="120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/>
              <a:t>Query</a:t>
            </a:r>
            <a:endParaRPr kumimoji="1" lang="zh-TW" altLang="en-US" sz="2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9705FCC-EDD6-602A-C00D-7C9610D5D3E2}"/>
              </a:ext>
            </a:extLst>
          </p:cNvPr>
          <p:cNvSpPr txBox="1"/>
          <p:nvPr/>
        </p:nvSpPr>
        <p:spPr>
          <a:xfrm>
            <a:off x="6048283" y="5437040"/>
            <a:ext cx="2114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/>
              <a:t>Documents</a:t>
            </a:r>
            <a:endParaRPr kumimoji="1" lang="zh-TW" altLang="en-US" sz="2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D172256-AD6A-A544-78E4-9CAF3DEE09D3}"/>
              </a:ext>
            </a:extLst>
          </p:cNvPr>
          <p:cNvSpPr/>
          <p:nvPr/>
        </p:nvSpPr>
        <p:spPr>
          <a:xfrm>
            <a:off x="2411423" y="4917536"/>
            <a:ext cx="1943199" cy="619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Query Encoder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F88B824-527B-5933-DD1E-4A59629399DC}"/>
              </a:ext>
            </a:extLst>
          </p:cNvPr>
          <p:cNvSpPr/>
          <p:nvPr/>
        </p:nvSpPr>
        <p:spPr>
          <a:xfrm>
            <a:off x="6179498" y="6113298"/>
            <a:ext cx="1943199" cy="61981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Document (Passage) Encoder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9C39125B-4CC1-24A8-C33E-B454B9B34B3A}"/>
              </a:ext>
            </a:extLst>
          </p:cNvPr>
          <p:cNvCxnSpPr>
            <a:cxnSpLocks/>
          </p:cNvCxnSpPr>
          <p:nvPr/>
        </p:nvCxnSpPr>
        <p:spPr>
          <a:xfrm>
            <a:off x="8225581" y="4075722"/>
            <a:ext cx="7824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9972AD35-C0CC-AB7E-ECEB-0477A267D21B}"/>
              </a:ext>
            </a:extLst>
          </p:cNvPr>
          <p:cNvSpPr/>
          <p:nvPr/>
        </p:nvSpPr>
        <p:spPr>
          <a:xfrm>
            <a:off x="9346481" y="3810964"/>
            <a:ext cx="2200414" cy="47637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錯誤資訊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1595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" grpId="0"/>
      <p:bldP spid="9" grpId="0"/>
      <p:bldP spid="10" grpId="0" animBg="1"/>
      <p:bldP spid="10" grpId="1" animBg="1"/>
      <p:bldP spid="11" grpId="0" animBg="1"/>
      <p:bldP spid="11" grpId="1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24450-50C4-3264-6967-51CFF0D5B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56DCD82-837C-EE97-6E77-F67B5F3DC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38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99861E5-19F8-C6C4-BBDE-081FB89783C6}"/>
              </a:ext>
            </a:extLst>
          </p:cNvPr>
          <p:cNvSpPr txBox="1"/>
          <p:nvPr/>
        </p:nvSpPr>
        <p:spPr>
          <a:xfrm>
            <a:off x="785490" y="2103588"/>
            <a:ext cx="95052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800" dirty="0"/>
              <a:t>Relevant (semantically similar) but not contain the answer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Counterfactual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Irrelevant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TW" sz="2800" dirty="0"/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97AA3DCC-F934-8D31-D01B-6F3668C83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Type of Noises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82950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1B69B-72C1-F65A-476D-291AE1C94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710ECCC-2A48-EDC1-B543-67DEB1034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39</a:t>
            </a:fld>
            <a:endParaRPr lang="zh-TW" altLang="en-US"/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7F084122-9882-E3FD-55A1-B991BFBE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Capabilities that LLMs Should Have in RAG</a:t>
            </a:r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06BB43D4-8242-1E47-5E65-408315479D4A}"/>
              </a:ext>
            </a:extLst>
          </p:cNvPr>
          <p:cNvSpPr txBox="1"/>
          <p:nvPr/>
        </p:nvSpPr>
        <p:spPr>
          <a:xfrm>
            <a:off x="732201" y="1717496"/>
            <a:ext cx="458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Noise Robustness</a:t>
            </a:r>
            <a:endParaRPr lang="zh-TW" altLang="en-US" sz="2800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C4A4DD49-625D-8D98-FD36-0AC226EB52BA}"/>
              </a:ext>
            </a:extLst>
          </p:cNvPr>
          <p:cNvSpPr/>
          <p:nvPr/>
        </p:nvSpPr>
        <p:spPr>
          <a:xfrm>
            <a:off x="181635" y="4567971"/>
            <a:ext cx="2578608" cy="7488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Who was awarded the </a:t>
            </a:r>
            <a:r>
              <a:rPr lang="en-US" altLang="zh-TW" sz="1600" b="1" dirty="0">
                <a:solidFill>
                  <a:schemeClr val="tx1"/>
                </a:solidFill>
              </a:rPr>
              <a:t>2022</a:t>
            </a:r>
            <a:r>
              <a:rPr lang="en-US" altLang="zh-TW" sz="1600" dirty="0">
                <a:solidFill>
                  <a:schemeClr val="tx1"/>
                </a:solidFill>
              </a:rPr>
              <a:t> Nobel prize in literature? 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E2967A5-C31C-6DFB-D9DD-A43F38EC2984}"/>
              </a:ext>
            </a:extLst>
          </p:cNvPr>
          <p:cNvSpPr/>
          <p:nvPr/>
        </p:nvSpPr>
        <p:spPr>
          <a:xfrm>
            <a:off x="3026664" y="4097448"/>
            <a:ext cx="5998463" cy="608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The Nobel Prize in Literature for </a:t>
            </a:r>
            <a:r>
              <a:rPr lang="en-US" altLang="zh-TW" sz="1600" b="1" dirty="0">
                <a:solidFill>
                  <a:schemeClr val="tx1"/>
                </a:solidFill>
              </a:rPr>
              <a:t>2022</a:t>
            </a:r>
            <a:r>
              <a:rPr lang="en-US" altLang="zh-TW" sz="1600" dirty="0">
                <a:solidFill>
                  <a:schemeClr val="tx1"/>
                </a:solidFill>
              </a:rPr>
              <a:t> is awarded to the French author </a:t>
            </a:r>
            <a:r>
              <a:rPr lang="en-US" altLang="zh-TW" sz="1600" b="1" dirty="0">
                <a:solidFill>
                  <a:schemeClr val="tx1"/>
                </a:solidFill>
              </a:rPr>
              <a:t>Annie </a:t>
            </a:r>
            <a:r>
              <a:rPr lang="en-US" altLang="zh-TW" sz="1600" b="1" dirty="0" err="1">
                <a:solidFill>
                  <a:schemeClr val="tx1"/>
                </a:solidFill>
              </a:rPr>
              <a:t>Ernaux</a:t>
            </a:r>
            <a:r>
              <a:rPr lang="en-US" altLang="zh-TW" sz="1600" dirty="0">
                <a:solidFill>
                  <a:schemeClr val="tx1"/>
                </a:solidFill>
              </a:rPr>
              <a:t>, “for the courage and clinical acuity …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29C3A2-F242-88E7-800B-F83BE18600FF}"/>
              </a:ext>
            </a:extLst>
          </p:cNvPr>
          <p:cNvSpPr/>
          <p:nvPr/>
        </p:nvSpPr>
        <p:spPr>
          <a:xfrm>
            <a:off x="3026663" y="4889188"/>
            <a:ext cx="5998463" cy="6080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The Nobel Prize in Literature for </a:t>
            </a:r>
            <a:r>
              <a:rPr lang="en-US" altLang="zh-TW" sz="1600" b="1" dirty="0">
                <a:solidFill>
                  <a:schemeClr val="tx1"/>
                </a:solidFill>
              </a:rPr>
              <a:t>2021</a:t>
            </a:r>
            <a:r>
              <a:rPr lang="en-US" altLang="zh-TW" sz="1600" dirty="0">
                <a:solidFill>
                  <a:schemeClr val="tx1"/>
                </a:solidFill>
              </a:rPr>
              <a:t> is awarded to the novelist </a:t>
            </a:r>
            <a:r>
              <a:rPr lang="en-US" altLang="zh-TW" sz="1600" b="1" dirty="0">
                <a:solidFill>
                  <a:schemeClr val="tx1"/>
                </a:solidFill>
              </a:rPr>
              <a:t>Abdulrazak </a:t>
            </a:r>
            <a:r>
              <a:rPr lang="en-US" altLang="zh-TW" sz="1600" b="1" dirty="0" err="1">
                <a:solidFill>
                  <a:schemeClr val="tx1"/>
                </a:solidFill>
              </a:rPr>
              <a:t>Gurnah</a:t>
            </a:r>
            <a:r>
              <a:rPr lang="en-US" altLang="zh-TW" sz="1600" dirty="0">
                <a:solidFill>
                  <a:schemeClr val="tx1"/>
                </a:solidFill>
              </a:rPr>
              <a:t>, born in Zanzibar and active in …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5D3BAC3-7DD6-4720-6F42-11D894E83244}"/>
              </a:ext>
            </a:extLst>
          </p:cNvPr>
          <p:cNvSpPr/>
          <p:nvPr/>
        </p:nvSpPr>
        <p:spPr>
          <a:xfrm>
            <a:off x="10330988" y="4567971"/>
            <a:ext cx="1488670" cy="6080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Annie </a:t>
            </a:r>
            <a:r>
              <a:rPr lang="en-US" altLang="zh-TW" dirty="0" err="1">
                <a:solidFill>
                  <a:schemeClr val="tx1"/>
                </a:solidFill>
              </a:rPr>
              <a:t>Ernaux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96CC168-A222-57B1-3406-6B45899CADC3}"/>
              </a:ext>
            </a:extLst>
          </p:cNvPr>
          <p:cNvSpPr txBox="1"/>
          <p:nvPr/>
        </p:nvSpPr>
        <p:spPr>
          <a:xfrm>
            <a:off x="181635" y="4174231"/>
            <a:ext cx="1400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Question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7D9B4E8-BE35-7ADF-0DDC-C6D3ACEE2D4D}"/>
              </a:ext>
            </a:extLst>
          </p:cNvPr>
          <p:cNvSpPr txBox="1"/>
          <p:nvPr/>
        </p:nvSpPr>
        <p:spPr>
          <a:xfrm>
            <a:off x="2943686" y="3699660"/>
            <a:ext cx="315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External documents contain noises</a:t>
            </a:r>
            <a:endParaRPr lang="zh-TW" altLang="en-US" sz="16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A494435-9EC3-B57C-5704-E42E88B49043}"/>
              </a:ext>
            </a:extLst>
          </p:cNvPr>
          <p:cNvSpPr txBox="1"/>
          <p:nvPr/>
        </p:nvSpPr>
        <p:spPr>
          <a:xfrm>
            <a:off x="9165336" y="3892185"/>
            <a:ext cx="2047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7030A0"/>
                </a:solidFill>
              </a:rPr>
              <a:t>Retrieval Augmented Generation</a:t>
            </a:r>
            <a:endParaRPr lang="zh-TW" altLang="en-US" sz="1600" b="1" dirty="0">
              <a:solidFill>
                <a:srgbClr val="7030A0"/>
              </a:solidFill>
            </a:endParaRP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5130D304-53C4-370E-6776-9729405BAF24}"/>
              </a:ext>
            </a:extLst>
          </p:cNvPr>
          <p:cNvSpPr/>
          <p:nvPr/>
        </p:nvSpPr>
        <p:spPr>
          <a:xfrm rot="16200000">
            <a:off x="9511856" y="4592915"/>
            <a:ext cx="295460" cy="55818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15B9480-FD69-482C-BCEC-CDCEBDF64E9B}"/>
              </a:ext>
            </a:extLst>
          </p:cNvPr>
          <p:cNvSpPr txBox="1"/>
          <p:nvPr/>
        </p:nvSpPr>
        <p:spPr>
          <a:xfrm>
            <a:off x="732201" y="2566287"/>
            <a:ext cx="9505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LLMs must be able to </a:t>
            </a:r>
            <a:r>
              <a:rPr lang="en-US" altLang="zh-TW" sz="2000" dirty="0">
                <a:solidFill>
                  <a:srgbClr val="FF0000"/>
                </a:solidFill>
              </a:rPr>
              <a:t>extract</a:t>
            </a:r>
            <a:r>
              <a:rPr lang="en-US" altLang="zh-TW" sz="2000" dirty="0"/>
              <a:t> the necessary information from documents despite there are noisy documents.</a:t>
            </a:r>
            <a:endParaRPr kumimoji="1"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265301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13B42B-8E8E-ADFE-B867-21B8B7D4B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Chain-of-Thought Prompting (</a:t>
            </a:r>
            <a:r>
              <a:rPr kumimoji="1" lang="en" altLang="zh-TW" dirty="0" err="1"/>
              <a:t>CoT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C377C4-ACAD-667C-7DB3-27DAC4882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D798282-1501-8B9F-49BD-CD3ADFF2AA40}"/>
              </a:ext>
            </a:extLst>
          </p:cNvPr>
          <p:cNvSpPr txBox="1"/>
          <p:nvPr/>
        </p:nvSpPr>
        <p:spPr>
          <a:xfrm>
            <a:off x="653143" y="1495026"/>
            <a:ext cx="10058399" cy="368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1600" dirty="0"/>
              <a:t>Wei et al., Chain-of-Thought Prompting Elicits Reasoning in Large Language Models. </a:t>
            </a:r>
            <a:r>
              <a:rPr kumimoji="1" lang="en-US" altLang="zh-TW" sz="1600" dirty="0" err="1"/>
              <a:t>NeurIPS</a:t>
            </a:r>
            <a:r>
              <a:rPr kumimoji="1" lang="en-US" altLang="zh-TW" sz="1600" dirty="0"/>
              <a:t> 2022. By Google Brain.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E57CCE4-4DDC-E221-AC00-C4053710C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42" y="2440230"/>
            <a:ext cx="7772400" cy="170367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766DFDE-3286-9B83-610A-EFA6C0975119}"/>
              </a:ext>
            </a:extLst>
          </p:cNvPr>
          <p:cNvSpPr txBox="1"/>
          <p:nvPr/>
        </p:nvSpPr>
        <p:spPr>
          <a:xfrm>
            <a:off x="1969583" y="2440230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Question: Sammy wanted to go to where the people were. Where might he go? Answer Choices: (a) populated areas (b) race track (c) desert (d) apartment (e) roadblock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B48A79-A46C-4383-371E-B06332E290CD}"/>
              </a:ext>
            </a:extLst>
          </p:cNvPr>
          <p:cNvSpPr txBox="1"/>
          <p:nvPr/>
        </p:nvSpPr>
        <p:spPr>
          <a:xfrm>
            <a:off x="1969583" y="3387027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Answer: </a:t>
            </a:r>
            <a:r>
              <a:rPr kumimoji="1" lang="en" altLang="zh-TW" dirty="0">
                <a:highlight>
                  <a:srgbClr val="FFFF00"/>
                </a:highlight>
              </a:rPr>
              <a:t>The answer must be a place with a lot of people. Of the above choices, only populated areas have a lot of people. </a:t>
            </a:r>
            <a:r>
              <a:rPr kumimoji="1" lang="en" altLang="zh-TW" dirty="0">
                <a:highlight>
                  <a:srgbClr val="C0C0C0"/>
                </a:highlight>
              </a:rPr>
              <a:t>So the answer is (a) populated areas.</a:t>
            </a:r>
            <a:endParaRPr kumimoji="1" lang="zh-TW" altLang="en-US" dirty="0">
              <a:highlight>
                <a:srgbClr val="C0C0C0"/>
              </a:highlight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4E968D3-D7E7-3CE0-8C13-41367CA46445}"/>
              </a:ext>
            </a:extLst>
          </p:cNvPr>
          <p:cNvSpPr txBox="1"/>
          <p:nvPr/>
        </p:nvSpPr>
        <p:spPr>
          <a:xfrm>
            <a:off x="1969583" y="4508099"/>
            <a:ext cx="777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A gentleman is carrying equipment for golf, what is he likely to have?</a:t>
            </a:r>
          </a:p>
          <a:p>
            <a:r>
              <a:rPr kumimoji="1" lang="en" altLang="zh-TW" dirty="0"/>
              <a:t>Answer Choices: (a) populated areas (b) race track (c) desert (d) apartment (e) roadblock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3A867A0-665E-DFFF-53A4-938C7650BD74}"/>
              </a:ext>
            </a:extLst>
          </p:cNvPr>
          <p:cNvSpPr txBox="1"/>
          <p:nvPr/>
        </p:nvSpPr>
        <p:spPr>
          <a:xfrm>
            <a:off x="1969583" y="5855581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Answer: </a:t>
            </a:r>
            <a:r>
              <a:rPr kumimoji="1" lang="en" altLang="zh-TW" dirty="0">
                <a:highlight>
                  <a:srgbClr val="FFFF00"/>
                </a:highlight>
              </a:rPr>
              <a:t>The answer must be something that is used for golf. Of the above choices, only clubs are used for golf. </a:t>
            </a:r>
            <a:r>
              <a:rPr kumimoji="1" lang="en" altLang="zh-TW" dirty="0">
                <a:highlight>
                  <a:srgbClr val="C0C0C0"/>
                </a:highlight>
              </a:rPr>
              <a:t>So the answer is (a) club.</a:t>
            </a:r>
            <a:endParaRPr kumimoji="1" lang="zh-TW" altLang="en-US" dirty="0">
              <a:highlight>
                <a:srgbClr val="C0C0C0"/>
              </a:highlight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453EBB6-55AD-ADDE-6FF9-1EEAD957998C}"/>
              </a:ext>
            </a:extLst>
          </p:cNvPr>
          <p:cNvSpPr txBox="1"/>
          <p:nvPr/>
        </p:nvSpPr>
        <p:spPr>
          <a:xfrm>
            <a:off x="1969583" y="5854258"/>
            <a:ext cx="1823258" cy="37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Answer: </a:t>
            </a:r>
            <a:r>
              <a:rPr kumimoji="1" lang="en" altLang="zh-TW" dirty="0">
                <a:highlight>
                  <a:srgbClr val="C0C0C0"/>
                </a:highlight>
              </a:rPr>
              <a:t>(a) club.</a:t>
            </a:r>
            <a:endParaRPr kumimoji="1" lang="zh-TW" altLang="en-US" dirty="0">
              <a:highlight>
                <a:srgbClr val="C0C0C0"/>
              </a:highlight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6ADD769-F7AE-2050-6253-BA9DA43A0DB8}"/>
              </a:ext>
            </a:extLst>
          </p:cNvPr>
          <p:cNvCxnSpPr/>
          <p:nvPr/>
        </p:nvCxnSpPr>
        <p:spPr>
          <a:xfrm>
            <a:off x="5399830" y="5266539"/>
            <a:ext cx="0" cy="5575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02D7BA4-F3D9-CBD2-56D1-71ED3B6E3BBA}"/>
              </a:ext>
            </a:extLst>
          </p:cNvPr>
          <p:cNvSpPr txBox="1"/>
          <p:nvPr/>
        </p:nvSpPr>
        <p:spPr>
          <a:xfrm>
            <a:off x="4762748" y="3987051"/>
            <a:ext cx="1274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000" b="1" dirty="0"/>
              <a:t>+</a:t>
            </a:r>
            <a:endParaRPr kumimoji="1" lang="zh-TW" altLang="en-US" sz="40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3560EAF-4D71-C8F2-6438-079ABFEE8FC2}"/>
              </a:ext>
            </a:extLst>
          </p:cNvPr>
          <p:cNvSpPr txBox="1"/>
          <p:nvPr/>
        </p:nvSpPr>
        <p:spPr>
          <a:xfrm>
            <a:off x="2900592" y="2101880"/>
            <a:ext cx="5910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b="1" dirty="0"/>
              <a:t>Prompt: Few-shot examples (Rationales written by human)</a:t>
            </a:r>
            <a:endParaRPr kumimoji="1" lang="zh-TW" altLang="en-US" b="1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FBA98B5B-8275-2A25-6C4E-988F6BF090AC}"/>
              </a:ext>
            </a:extLst>
          </p:cNvPr>
          <p:cNvCxnSpPr>
            <a:cxnSpLocks/>
            <a:stCxn id="10" idx="1"/>
            <a:endCxn id="7" idx="1"/>
          </p:cNvCxnSpPr>
          <p:nvPr/>
        </p:nvCxnSpPr>
        <p:spPr>
          <a:xfrm rot="10800000">
            <a:off x="1887843" y="3292070"/>
            <a:ext cx="81741" cy="1677695"/>
          </a:xfrm>
          <a:prstGeom prst="bentConnector3">
            <a:avLst>
              <a:gd name="adj1" fmla="val 58138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3E87A9A-AF4A-CDC1-C23E-385D9A602F7F}"/>
              </a:ext>
            </a:extLst>
          </p:cNvPr>
          <p:cNvSpPr txBox="1"/>
          <p:nvPr/>
        </p:nvSpPr>
        <p:spPr>
          <a:xfrm>
            <a:off x="653143" y="3820742"/>
            <a:ext cx="877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Similar in task</a:t>
            </a:r>
            <a:endParaRPr kumimoji="1"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543A295-B0D9-9C82-B613-8C739AC40D48}"/>
              </a:ext>
            </a:extLst>
          </p:cNvPr>
          <p:cNvSpPr txBox="1"/>
          <p:nvPr/>
        </p:nvSpPr>
        <p:spPr>
          <a:xfrm>
            <a:off x="9692901" y="5795620"/>
            <a:ext cx="1165100" cy="646331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highlight>
                  <a:srgbClr val="FFFF00"/>
                </a:highlight>
              </a:rPr>
              <a:t>Rationale</a:t>
            </a:r>
          </a:p>
          <a:p>
            <a:r>
              <a:rPr kumimoji="1" lang="en-US" altLang="zh-TW" dirty="0">
                <a:highlight>
                  <a:srgbClr val="C0C0C0"/>
                </a:highlight>
              </a:rPr>
              <a:t>Answer</a:t>
            </a:r>
            <a:endParaRPr kumimoji="1" lang="zh-TW" altLang="en-US" dirty="0">
              <a:highlight>
                <a:srgbClr val="C0C0C0"/>
              </a:highlight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C0B5965-D125-D77E-0BA9-F6E4550ACB53}"/>
              </a:ext>
            </a:extLst>
          </p:cNvPr>
          <p:cNvSpPr txBox="1"/>
          <p:nvPr/>
        </p:nvSpPr>
        <p:spPr>
          <a:xfrm>
            <a:off x="9305281" y="3051755"/>
            <a:ext cx="12741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 err="1"/>
              <a:t>xN</a:t>
            </a:r>
            <a:endParaRPr kumimoji="1" lang="zh-TW" altLang="en-US" sz="28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AC9B2BE-70F1-2A04-33E5-DF0BB99FF2E9}"/>
              </a:ext>
            </a:extLst>
          </p:cNvPr>
          <p:cNvSpPr txBox="1"/>
          <p:nvPr/>
        </p:nvSpPr>
        <p:spPr>
          <a:xfrm>
            <a:off x="9477373" y="4785099"/>
            <a:ext cx="236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1"/>
                </a:solidFill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solidFill>
                  <a:schemeClr val="accent1"/>
                </a:solidFill>
                <a:ea typeface="Microsoft JhengHei" panose="020B0604030504040204" pitchFamily="34" charset="-120"/>
              </a:rPr>
              <a:t>⬅️有選項的</a:t>
            </a:r>
            <a:r>
              <a:rPr kumimoji="1" lang="en-US" altLang="zh-TW" dirty="0">
                <a:solidFill>
                  <a:schemeClr val="accent1"/>
                </a:solidFill>
                <a:ea typeface="Microsoft JhengHei" panose="020B0604030504040204" pitchFamily="34" charset="-120"/>
              </a:rPr>
              <a:t>QA</a:t>
            </a:r>
            <a:r>
              <a:rPr kumimoji="1" lang="zh-TW" altLang="en-US" dirty="0">
                <a:solidFill>
                  <a:schemeClr val="accent1"/>
                </a:solidFill>
                <a:ea typeface="Microsoft JhengHei" panose="020B0604030504040204" pitchFamily="34" charset="-120"/>
              </a:rPr>
              <a:t>問題</a:t>
            </a:r>
            <a:r>
              <a:rPr kumimoji="1" lang="en-US" altLang="zh-TW" dirty="0">
                <a:solidFill>
                  <a:schemeClr val="accent1"/>
                </a:solidFill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solidFill>
                <a:schemeClr val="accent1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281AC2-A3DC-76B7-690E-A4372BA6F42E}"/>
              </a:ext>
            </a:extLst>
          </p:cNvPr>
          <p:cNvSpPr txBox="1"/>
          <p:nvPr/>
        </p:nvSpPr>
        <p:spPr>
          <a:xfrm>
            <a:off x="519019" y="5877595"/>
            <a:ext cx="236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1"/>
                </a:solidFill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solidFill>
                  <a:schemeClr val="accent1"/>
                </a:solidFill>
                <a:ea typeface="Microsoft JhengHei" panose="020B0604030504040204" pitchFamily="34" charset="-120"/>
              </a:rPr>
              <a:t>模型回答➡️</a:t>
            </a:r>
            <a:r>
              <a:rPr kumimoji="1" lang="en-US" altLang="zh-TW" dirty="0">
                <a:solidFill>
                  <a:schemeClr val="accent1"/>
                </a:solidFill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solidFill>
                <a:schemeClr val="accent1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290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4" grpId="0"/>
      <p:bldP spid="15" grpId="0"/>
      <p:bldP spid="21" grpId="0"/>
      <p:bldP spid="22" grpId="0" animBg="1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2307A-6F3B-FA0C-19DF-51CB8A6BC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F9738E-07A0-1226-BF18-B1E4EB99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40</a:t>
            </a:fld>
            <a:endParaRPr lang="zh-TW" altLang="en-US"/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3033E329-E32A-4E37-F6CB-4C986B479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Capabilities that LLMs Should Have in RAG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558CA9A0-5484-23B6-6DA5-572493518529}"/>
              </a:ext>
            </a:extLst>
          </p:cNvPr>
          <p:cNvSpPr/>
          <p:nvPr/>
        </p:nvSpPr>
        <p:spPr>
          <a:xfrm>
            <a:off x="181635" y="4567971"/>
            <a:ext cx="2578608" cy="7488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Who was awarded the </a:t>
            </a:r>
            <a:r>
              <a:rPr lang="en-US" altLang="zh-TW" sz="1600" b="1" dirty="0">
                <a:solidFill>
                  <a:schemeClr val="tx1"/>
                </a:solidFill>
              </a:rPr>
              <a:t>2022</a:t>
            </a:r>
            <a:r>
              <a:rPr lang="en-US" altLang="zh-TW" sz="1600" dirty="0">
                <a:solidFill>
                  <a:schemeClr val="tx1"/>
                </a:solidFill>
              </a:rPr>
              <a:t> Nobel prize in literature?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DC85AD0-D328-A2B9-7BC7-F074F958DC24}"/>
              </a:ext>
            </a:extLst>
          </p:cNvPr>
          <p:cNvSpPr/>
          <p:nvPr/>
        </p:nvSpPr>
        <p:spPr>
          <a:xfrm>
            <a:off x="3026664" y="4097448"/>
            <a:ext cx="5998463" cy="6080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The Nobel Prize in Literature for </a:t>
            </a:r>
            <a:r>
              <a:rPr lang="en-US" altLang="zh-TW" sz="1600" b="1" dirty="0">
                <a:solidFill>
                  <a:schemeClr val="tx1"/>
                </a:solidFill>
              </a:rPr>
              <a:t>2021</a:t>
            </a:r>
            <a:r>
              <a:rPr lang="en-US" altLang="zh-TW" sz="1600" dirty="0">
                <a:solidFill>
                  <a:schemeClr val="tx1"/>
                </a:solidFill>
              </a:rPr>
              <a:t> is awarded to the novelist </a:t>
            </a:r>
            <a:r>
              <a:rPr lang="en-US" altLang="zh-TW" sz="1600" b="1" dirty="0">
                <a:solidFill>
                  <a:schemeClr val="tx1"/>
                </a:solidFill>
              </a:rPr>
              <a:t>Abdulrazak </a:t>
            </a:r>
            <a:r>
              <a:rPr lang="en-US" altLang="zh-TW" sz="1600" b="1" dirty="0" err="1">
                <a:solidFill>
                  <a:schemeClr val="tx1"/>
                </a:solidFill>
              </a:rPr>
              <a:t>Gurnah</a:t>
            </a:r>
            <a:r>
              <a:rPr lang="en-US" altLang="zh-TW" sz="1600" dirty="0">
                <a:solidFill>
                  <a:schemeClr val="tx1"/>
                </a:solidFill>
              </a:rPr>
              <a:t>, born in Zanzibar and active in …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FC316C-38C1-9AB7-D897-74937B5830A1}"/>
              </a:ext>
            </a:extLst>
          </p:cNvPr>
          <p:cNvSpPr/>
          <p:nvPr/>
        </p:nvSpPr>
        <p:spPr>
          <a:xfrm>
            <a:off x="3026663" y="4889188"/>
            <a:ext cx="5998463" cy="6080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The </a:t>
            </a:r>
            <a:r>
              <a:rPr lang="en-US" altLang="zh-TW" sz="1600" b="1" dirty="0">
                <a:solidFill>
                  <a:schemeClr val="tx1"/>
                </a:solidFill>
              </a:rPr>
              <a:t>202</a:t>
            </a:r>
            <a:r>
              <a:rPr lang="en-US" altLang="zh-TW" sz="1600" dirty="0">
                <a:solidFill>
                  <a:schemeClr val="tx1"/>
                </a:solidFill>
              </a:rPr>
              <a:t>0 Nobel Laureate in Literature, poet </a:t>
            </a:r>
            <a:r>
              <a:rPr lang="en-US" altLang="zh-TW" sz="1600" b="1" dirty="0">
                <a:solidFill>
                  <a:schemeClr val="tx1"/>
                </a:solidFill>
              </a:rPr>
              <a:t>Louise Glück</a:t>
            </a:r>
            <a:r>
              <a:rPr lang="en-US" altLang="zh-TW" sz="1600" dirty="0">
                <a:solidFill>
                  <a:schemeClr val="tx1"/>
                </a:solidFill>
              </a:rPr>
              <a:t>, has written both poetry and essays about poetry. Since her…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7BBF1D2-7C02-F33E-0506-495BFF52E4EF}"/>
              </a:ext>
            </a:extLst>
          </p:cNvPr>
          <p:cNvSpPr/>
          <p:nvPr/>
        </p:nvSpPr>
        <p:spPr>
          <a:xfrm>
            <a:off x="10030968" y="4513107"/>
            <a:ext cx="2047146" cy="9292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I can not answer the question because of the insufficient information in documents.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D4144FC-5387-9EBA-7B58-C1A7888FC131}"/>
              </a:ext>
            </a:extLst>
          </p:cNvPr>
          <p:cNvSpPr txBox="1"/>
          <p:nvPr/>
        </p:nvSpPr>
        <p:spPr>
          <a:xfrm>
            <a:off x="181635" y="4174231"/>
            <a:ext cx="1400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Question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CCBECB5-A78E-428E-2360-EBCAC54E5D04}"/>
              </a:ext>
            </a:extLst>
          </p:cNvPr>
          <p:cNvSpPr txBox="1"/>
          <p:nvPr/>
        </p:nvSpPr>
        <p:spPr>
          <a:xfrm>
            <a:off x="2943686" y="3699660"/>
            <a:ext cx="315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External documents contain noises</a:t>
            </a:r>
            <a:endParaRPr lang="zh-TW" altLang="en-US" sz="16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40CF001-B301-9097-9187-1F4E08065075}"/>
              </a:ext>
            </a:extLst>
          </p:cNvPr>
          <p:cNvSpPr txBox="1"/>
          <p:nvPr/>
        </p:nvSpPr>
        <p:spPr>
          <a:xfrm>
            <a:off x="9165336" y="3892185"/>
            <a:ext cx="2047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7030A0"/>
                </a:solidFill>
              </a:rPr>
              <a:t>Retrieval Augmented Generation</a:t>
            </a:r>
            <a:endParaRPr lang="zh-TW" altLang="en-US" sz="1600" b="1" dirty="0">
              <a:solidFill>
                <a:srgbClr val="7030A0"/>
              </a:solidFill>
            </a:endParaRP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FC85C479-6A30-599F-6254-417F95AEA9E0}"/>
              </a:ext>
            </a:extLst>
          </p:cNvPr>
          <p:cNvSpPr/>
          <p:nvPr/>
        </p:nvSpPr>
        <p:spPr>
          <a:xfrm rot="16200000">
            <a:off x="9511856" y="4592915"/>
            <a:ext cx="295460" cy="55818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6E8818B-A4F8-5EEA-61FD-B8C86B767E7E}"/>
              </a:ext>
            </a:extLst>
          </p:cNvPr>
          <p:cNvSpPr txBox="1"/>
          <p:nvPr/>
        </p:nvSpPr>
        <p:spPr>
          <a:xfrm>
            <a:off x="732201" y="2277947"/>
            <a:ext cx="9505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In real-world situations, the search engine often fails to retrieve documents containing the answers.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It is important for the model to have the capability to </a:t>
            </a:r>
            <a:r>
              <a:rPr lang="en-US" altLang="zh-TW" sz="2000" dirty="0">
                <a:solidFill>
                  <a:srgbClr val="FF0000"/>
                </a:solidFill>
              </a:rPr>
              <a:t>reject recognition </a:t>
            </a:r>
            <a:r>
              <a:rPr lang="en-US" altLang="zh-TW" sz="2000" dirty="0"/>
              <a:t>and </a:t>
            </a:r>
            <a:r>
              <a:rPr lang="en-US" altLang="zh-TW" sz="2000" dirty="0">
                <a:solidFill>
                  <a:srgbClr val="FF0000"/>
                </a:solidFill>
              </a:rPr>
              <a:t>avoid generating misleading content</a:t>
            </a:r>
            <a:r>
              <a:rPr lang="en-US" altLang="zh-TW" sz="2000" dirty="0"/>
              <a:t>.</a:t>
            </a:r>
            <a:endParaRPr kumimoji="1" lang="en-US" altLang="zh-TW" sz="2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DEFE591-B1F1-3A60-69FE-6A6C92F9FF54}"/>
              </a:ext>
            </a:extLst>
          </p:cNvPr>
          <p:cNvSpPr txBox="1"/>
          <p:nvPr/>
        </p:nvSpPr>
        <p:spPr>
          <a:xfrm>
            <a:off x="732201" y="1717496"/>
            <a:ext cx="458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Noise Rejection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24955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6DD05-175D-BBEA-9B0D-76C0BBFCB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43AA09A-3658-13A7-7C2B-2E78E81F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41</a:t>
            </a:fld>
            <a:endParaRPr lang="zh-TW" altLang="en-US"/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27BE75E4-A959-2B02-D2D2-B79FD9B62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Capabilities that LLMs Should Have in RAG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24C2A46B-7654-DD33-23CC-7ED5CC409315}"/>
              </a:ext>
            </a:extLst>
          </p:cNvPr>
          <p:cNvSpPr/>
          <p:nvPr/>
        </p:nvSpPr>
        <p:spPr>
          <a:xfrm>
            <a:off x="181635" y="4567971"/>
            <a:ext cx="2578608" cy="7488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When were the </a:t>
            </a:r>
            <a:r>
              <a:rPr lang="en-US" altLang="zh-TW" sz="1600" b="1" dirty="0">
                <a:solidFill>
                  <a:schemeClr val="tx1"/>
                </a:solidFill>
              </a:rPr>
              <a:t>ChatGPT app for</a:t>
            </a:r>
            <a:r>
              <a:rPr lang="en-US" altLang="zh-TW" sz="1600" dirty="0">
                <a:solidFill>
                  <a:schemeClr val="tx1"/>
                </a:solidFill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</a:rPr>
              <a:t>iOS</a:t>
            </a:r>
            <a:r>
              <a:rPr lang="en-US" altLang="zh-TW" sz="1600" dirty="0">
                <a:solidFill>
                  <a:schemeClr val="tx1"/>
                </a:solidFill>
              </a:rPr>
              <a:t> and </a:t>
            </a:r>
            <a:r>
              <a:rPr lang="en-US" altLang="zh-TW" sz="1600" b="1" dirty="0">
                <a:solidFill>
                  <a:schemeClr val="tx1"/>
                </a:solidFill>
              </a:rPr>
              <a:t>ChatGPT </a:t>
            </a:r>
            <a:r>
              <a:rPr lang="en-US" altLang="zh-TW" sz="1600" b="1" dirty="0" err="1">
                <a:solidFill>
                  <a:schemeClr val="tx1"/>
                </a:solidFill>
              </a:rPr>
              <a:t>api</a:t>
            </a:r>
            <a:r>
              <a:rPr lang="en-US" altLang="zh-TW" sz="1600" b="1" dirty="0">
                <a:solidFill>
                  <a:schemeClr val="tx1"/>
                </a:solidFill>
              </a:rPr>
              <a:t> </a:t>
            </a:r>
            <a:r>
              <a:rPr lang="en-US" altLang="zh-TW" sz="1600" dirty="0">
                <a:solidFill>
                  <a:schemeClr val="tx1"/>
                </a:solidFill>
              </a:rPr>
              <a:t>launched?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24697C5-CC48-7238-AAC2-A0BDFFD366F6}"/>
              </a:ext>
            </a:extLst>
          </p:cNvPr>
          <p:cNvSpPr/>
          <p:nvPr/>
        </p:nvSpPr>
        <p:spPr>
          <a:xfrm>
            <a:off x="3026664" y="4097448"/>
            <a:ext cx="5998463" cy="608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On </a:t>
            </a:r>
            <a:r>
              <a:rPr lang="en-US" altLang="zh-TW" sz="1600" b="1" dirty="0">
                <a:solidFill>
                  <a:schemeClr val="tx1"/>
                </a:solidFill>
              </a:rPr>
              <a:t>May 18th</a:t>
            </a:r>
            <a:r>
              <a:rPr lang="en-US" altLang="zh-TW" sz="1600" dirty="0">
                <a:solidFill>
                  <a:schemeClr val="tx1"/>
                </a:solidFill>
              </a:rPr>
              <a:t>, 2023, OpenAI introduced its own </a:t>
            </a:r>
            <a:r>
              <a:rPr lang="en-US" altLang="zh-TW" sz="1600" b="1" dirty="0">
                <a:solidFill>
                  <a:schemeClr val="tx1"/>
                </a:solidFill>
              </a:rPr>
              <a:t>ChatGPT app for iOS</a:t>
            </a:r>
            <a:r>
              <a:rPr lang="en-US" altLang="zh-TW" sz="16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CD83F0-CE40-6E55-501B-0458F08B0B48}"/>
              </a:ext>
            </a:extLst>
          </p:cNvPr>
          <p:cNvSpPr/>
          <p:nvPr/>
        </p:nvSpPr>
        <p:spPr>
          <a:xfrm>
            <a:off x="3026663" y="4889188"/>
            <a:ext cx="5998463" cy="6080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That changed </a:t>
            </a:r>
            <a:r>
              <a:rPr lang="en-US" altLang="zh-TW" sz="1600" b="1" dirty="0">
                <a:solidFill>
                  <a:schemeClr val="tx1"/>
                </a:solidFill>
              </a:rPr>
              <a:t>on March 1</a:t>
            </a:r>
            <a:r>
              <a:rPr lang="en-US" altLang="zh-TW" sz="1600" dirty="0">
                <a:solidFill>
                  <a:schemeClr val="tx1"/>
                </a:solidFill>
              </a:rPr>
              <a:t>, when OpenAI announced </a:t>
            </a:r>
            <a:r>
              <a:rPr lang="en-US" altLang="zh-TW" sz="1600" b="1" dirty="0">
                <a:solidFill>
                  <a:schemeClr val="tx1"/>
                </a:solidFill>
              </a:rPr>
              <a:t>the release of API access to ChatGPT</a:t>
            </a:r>
            <a:r>
              <a:rPr lang="en-US" altLang="zh-TW" sz="1600" dirty="0">
                <a:solidFill>
                  <a:schemeClr val="tx1"/>
                </a:solidFill>
              </a:rPr>
              <a:t> and Whisper,…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CE28266-930F-81D9-421B-6EA10B090BB6}"/>
              </a:ext>
            </a:extLst>
          </p:cNvPr>
          <p:cNvSpPr/>
          <p:nvPr/>
        </p:nvSpPr>
        <p:spPr>
          <a:xfrm>
            <a:off x="10294046" y="4567971"/>
            <a:ext cx="1525612" cy="6080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rgbClr val="C00000"/>
                </a:solidFill>
              </a:rPr>
              <a:t>May 18 </a:t>
            </a:r>
            <a:r>
              <a:rPr lang="en-US" altLang="zh-TW" dirty="0">
                <a:solidFill>
                  <a:schemeClr val="tx1"/>
                </a:solidFill>
              </a:rPr>
              <a:t>and </a:t>
            </a:r>
            <a:r>
              <a:rPr lang="en-US" altLang="zh-TW" dirty="0">
                <a:solidFill>
                  <a:srgbClr val="0070C0"/>
                </a:solidFill>
              </a:rPr>
              <a:t>March 1</a:t>
            </a:r>
            <a:r>
              <a:rPr lang="en-US" altLang="zh-TW" dirty="0">
                <a:solidFill>
                  <a:schemeClr val="tx1"/>
                </a:solidFill>
              </a:rPr>
              <a:t>.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2858895-C23F-75AC-330D-1698BC507600}"/>
              </a:ext>
            </a:extLst>
          </p:cNvPr>
          <p:cNvSpPr txBox="1"/>
          <p:nvPr/>
        </p:nvSpPr>
        <p:spPr>
          <a:xfrm>
            <a:off x="181635" y="4174231"/>
            <a:ext cx="1400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Question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5732DC1-93A4-E1F8-EA1C-AF268BAA8358}"/>
              </a:ext>
            </a:extLst>
          </p:cNvPr>
          <p:cNvSpPr txBox="1"/>
          <p:nvPr/>
        </p:nvSpPr>
        <p:spPr>
          <a:xfrm>
            <a:off x="2943686" y="3699660"/>
            <a:ext cx="315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External documents contain noises</a:t>
            </a:r>
            <a:endParaRPr lang="zh-TW" altLang="en-US" sz="16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2619A3C-0107-3371-CA69-AE97D367C0A0}"/>
              </a:ext>
            </a:extLst>
          </p:cNvPr>
          <p:cNvSpPr txBox="1"/>
          <p:nvPr/>
        </p:nvSpPr>
        <p:spPr>
          <a:xfrm>
            <a:off x="9165336" y="3892185"/>
            <a:ext cx="2047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7030A0"/>
                </a:solidFill>
              </a:rPr>
              <a:t>Retrieval Augmented Generation</a:t>
            </a:r>
            <a:endParaRPr lang="zh-TW" altLang="en-US" sz="1600" b="1" dirty="0">
              <a:solidFill>
                <a:srgbClr val="7030A0"/>
              </a:solidFill>
            </a:endParaRP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E372EE89-B8A0-76AC-B70F-D0B5D43ED933}"/>
              </a:ext>
            </a:extLst>
          </p:cNvPr>
          <p:cNvSpPr/>
          <p:nvPr/>
        </p:nvSpPr>
        <p:spPr>
          <a:xfrm rot="16200000">
            <a:off x="9511856" y="4592915"/>
            <a:ext cx="295460" cy="55818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C7BDBBB-904C-9082-0CD1-C2A6575BDD14}"/>
              </a:ext>
            </a:extLst>
          </p:cNvPr>
          <p:cNvSpPr txBox="1"/>
          <p:nvPr/>
        </p:nvSpPr>
        <p:spPr>
          <a:xfrm>
            <a:off x="788822" y="2388680"/>
            <a:ext cx="9505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In many cases, </a:t>
            </a:r>
            <a:r>
              <a:rPr lang="en-US" altLang="zh-TW" sz="2000" dirty="0">
                <a:solidFill>
                  <a:srgbClr val="FF0000"/>
                </a:solidFill>
              </a:rPr>
              <a:t>the answer to a question may be contained in multiple documents</a:t>
            </a:r>
            <a:r>
              <a:rPr lang="en-US" altLang="zh-TW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To provide better answers to complex questions, it is necessary for LLMs to have the ability to integrate information.</a:t>
            </a:r>
            <a:endParaRPr kumimoji="1" lang="en-US" altLang="zh-TW" sz="2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A70EBC2-4234-0E56-0529-8DCC3287F949}"/>
              </a:ext>
            </a:extLst>
          </p:cNvPr>
          <p:cNvSpPr txBox="1"/>
          <p:nvPr/>
        </p:nvSpPr>
        <p:spPr>
          <a:xfrm>
            <a:off x="732201" y="1717496"/>
            <a:ext cx="458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Information Integration</a:t>
            </a:r>
          </a:p>
        </p:txBody>
      </p:sp>
    </p:spTree>
    <p:extLst>
      <p:ext uri="{BB962C8B-B14F-4D97-AF65-F5344CB8AC3E}">
        <p14:creationId xmlns:p14="http://schemas.microsoft.com/office/powerpoint/2010/main" val="1626953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A67BBA-9EF6-C37E-F2C8-C34908E3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 err="1"/>
              <a:t>RetRobust</a:t>
            </a:r>
            <a:r>
              <a:rPr kumimoji="1" lang="en" altLang="zh-TW" dirty="0"/>
              <a:t>: Making Retrieval-Augmented Language Models Robust to Irrelevant Context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7D3F7F-FF68-D728-45A5-A1A4A101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33ED3D9C-2249-4353-6757-0A5123CD292A}"/>
              </a:ext>
            </a:extLst>
          </p:cNvPr>
          <p:cNvSpPr txBox="1"/>
          <p:nvPr/>
        </p:nvSpPr>
        <p:spPr>
          <a:xfrm>
            <a:off x="2951549" y="6063714"/>
            <a:ext cx="6288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Yoran, Ori, et al. "Making Retrieval-Augmented Language Models Robust to Irrelevant Context." ICLR 2024.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4614D7A-B679-AFD6-7FAA-52E8CD52C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791" y="1687502"/>
            <a:ext cx="8007667" cy="331778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0E2CB31-9BEF-0DFC-1CFC-9591ACA00281}"/>
              </a:ext>
            </a:extLst>
          </p:cNvPr>
          <p:cNvSpPr txBox="1"/>
          <p:nvPr/>
        </p:nvSpPr>
        <p:spPr>
          <a:xfrm>
            <a:off x="2122646" y="5303283"/>
            <a:ext cx="8007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Retrieval augmentation can boost performance, but it also hurts performance on </a:t>
            </a:r>
            <a:r>
              <a:rPr kumimoji="1" lang="en" altLang="zh-TW" dirty="0" err="1"/>
              <a:t>StrategyQA</a:t>
            </a:r>
            <a:r>
              <a:rPr kumimoji="1" lang="en" altLang="zh-TW" dirty="0"/>
              <a:t> and Fermi, and random contexts reduce performance dramatically.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7708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A67BBA-9EF6-C37E-F2C8-C34908E3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 err="1"/>
              <a:t>RetRobust</a:t>
            </a:r>
            <a:r>
              <a:rPr kumimoji="1" lang="en" altLang="zh-TW" dirty="0"/>
              <a:t>: Making Retrieval-Augmented Language Models Robust to Irrelevant Context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7D3F7F-FF68-D728-45A5-A1A4A1012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33ED3D9C-2249-4353-6757-0A5123CD292A}"/>
              </a:ext>
            </a:extLst>
          </p:cNvPr>
          <p:cNvSpPr txBox="1"/>
          <p:nvPr/>
        </p:nvSpPr>
        <p:spPr>
          <a:xfrm>
            <a:off x="2951549" y="6063714"/>
            <a:ext cx="62889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Yoran, Ori, et al. "Making Retrieval-Augmented Language Models Robust to Irrelevant Context." ICLR 2024.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EA5DF9-C17A-55DD-7DDE-AA6EA858F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63" y="3899988"/>
            <a:ext cx="8305871" cy="2073307"/>
          </a:xfrm>
          <a:prstGeom prst="rect">
            <a:avLst/>
          </a:prstGeom>
        </p:spPr>
      </p:pic>
      <p:sp>
        <p:nvSpPr>
          <p:cNvPr id="7" name="圓角矩形 6">
            <a:extLst>
              <a:ext uri="{FF2B5EF4-FFF2-40B4-BE49-F238E27FC236}">
                <a16:creationId xmlns:a16="http://schemas.microsoft.com/office/drawing/2014/main" id="{226B3841-EBF7-3022-1883-D60C53AE6841}"/>
              </a:ext>
            </a:extLst>
          </p:cNvPr>
          <p:cNvSpPr/>
          <p:nvPr/>
        </p:nvSpPr>
        <p:spPr>
          <a:xfrm>
            <a:off x="8772208" y="2371196"/>
            <a:ext cx="2057400" cy="11367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Generator</a:t>
            </a:r>
            <a:endParaRPr kumimoji="1" lang="en-US" altLang="zh-TW" dirty="0"/>
          </a:p>
          <a:p>
            <a:pPr algn="ctr"/>
            <a:r>
              <a:rPr kumimoji="1" lang="en-US" altLang="zh-TW" dirty="0"/>
              <a:t>(e.g., LLM)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46E5C88-5E15-46D1-473D-DFC89A47E418}"/>
              </a:ext>
            </a:extLst>
          </p:cNvPr>
          <p:cNvSpPr txBox="1"/>
          <p:nvPr/>
        </p:nvSpPr>
        <p:spPr>
          <a:xfrm>
            <a:off x="1197948" y="2751761"/>
            <a:ext cx="998289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Queries</a:t>
            </a:r>
            <a:endParaRPr kumimoji="1" lang="zh-TW" altLang="en-US" sz="2000" dirty="0"/>
          </a:p>
        </p:txBody>
      </p:sp>
      <p:pic>
        <p:nvPicPr>
          <p:cNvPr id="11" name="圖形 10" descr="資料庫 外框">
            <a:extLst>
              <a:ext uri="{FF2B5EF4-FFF2-40B4-BE49-F238E27FC236}">
                <a16:creationId xmlns:a16="http://schemas.microsoft.com/office/drawing/2014/main" id="{C6B6FA8E-ECE1-BBAD-DB8D-C7E2FB019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9664" y="2501975"/>
            <a:ext cx="914400" cy="914400"/>
          </a:xfrm>
          <a:prstGeom prst="rect">
            <a:avLst/>
          </a:prstGeom>
        </p:spPr>
      </p:pic>
      <p:sp>
        <p:nvSpPr>
          <p:cNvPr id="12" name="圓角矩形 11">
            <a:extLst>
              <a:ext uri="{FF2B5EF4-FFF2-40B4-BE49-F238E27FC236}">
                <a16:creationId xmlns:a16="http://schemas.microsoft.com/office/drawing/2014/main" id="{54FD14EC-2478-5B6A-B1A3-78CDA6DFB3E1}"/>
              </a:ext>
            </a:extLst>
          </p:cNvPr>
          <p:cNvSpPr/>
          <p:nvPr/>
        </p:nvSpPr>
        <p:spPr>
          <a:xfrm>
            <a:off x="2798869" y="2751761"/>
            <a:ext cx="1283121" cy="44770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Retriever</a:t>
            </a: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F1DC86F-7006-C8F6-596E-E01C36B7DC8A}"/>
              </a:ext>
            </a:extLst>
          </p:cNvPr>
          <p:cNvCxnSpPr>
            <a:cxnSpLocks/>
          </p:cNvCxnSpPr>
          <p:nvPr/>
        </p:nvCxnSpPr>
        <p:spPr>
          <a:xfrm>
            <a:off x="2298897" y="2975615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D75A5927-3ED9-A386-18BB-1C360CCF6E59}"/>
              </a:ext>
            </a:extLst>
          </p:cNvPr>
          <p:cNvCxnSpPr>
            <a:cxnSpLocks/>
          </p:cNvCxnSpPr>
          <p:nvPr/>
        </p:nvCxnSpPr>
        <p:spPr>
          <a:xfrm>
            <a:off x="4161315" y="2975615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1067A61-5F12-6436-08B5-961DD2AAD362}"/>
              </a:ext>
            </a:extLst>
          </p:cNvPr>
          <p:cNvSpPr txBox="1"/>
          <p:nvPr/>
        </p:nvSpPr>
        <p:spPr>
          <a:xfrm>
            <a:off x="5791738" y="2501975"/>
            <a:ext cx="2427795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Relevant documents</a:t>
            </a:r>
            <a:endParaRPr kumimoji="1" lang="zh-TW" altLang="en-US" sz="20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6ED0908-95AB-5419-F576-5A7C343A3E97}"/>
              </a:ext>
            </a:extLst>
          </p:cNvPr>
          <p:cNvSpPr txBox="1"/>
          <p:nvPr/>
        </p:nvSpPr>
        <p:spPr>
          <a:xfrm>
            <a:off x="5791737" y="3010503"/>
            <a:ext cx="2427795" cy="4001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Irrelevant documents</a:t>
            </a:r>
            <a:endParaRPr kumimoji="1" lang="zh-TW" altLang="en-US" sz="2000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A591F436-2456-08C1-29CF-B22C3C41DD0B}"/>
              </a:ext>
            </a:extLst>
          </p:cNvPr>
          <p:cNvCxnSpPr>
            <a:cxnSpLocks/>
          </p:cNvCxnSpPr>
          <p:nvPr/>
        </p:nvCxnSpPr>
        <p:spPr>
          <a:xfrm>
            <a:off x="5303616" y="2758858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35A3ABC9-1C45-8B37-0FEE-B6BC1D0D9AAF}"/>
              </a:ext>
            </a:extLst>
          </p:cNvPr>
          <p:cNvCxnSpPr>
            <a:cxnSpLocks/>
          </p:cNvCxnSpPr>
          <p:nvPr/>
        </p:nvCxnSpPr>
        <p:spPr>
          <a:xfrm>
            <a:off x="5303616" y="3182756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C9C1EC8-D24C-880E-F2C5-4085B3E0C74A}"/>
              </a:ext>
            </a:extLst>
          </p:cNvPr>
          <p:cNvCxnSpPr>
            <a:cxnSpLocks/>
          </p:cNvCxnSpPr>
          <p:nvPr/>
        </p:nvCxnSpPr>
        <p:spPr>
          <a:xfrm>
            <a:off x="8310289" y="2939551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">
            <a:extLst>
              <a:ext uri="{FF2B5EF4-FFF2-40B4-BE49-F238E27FC236}">
                <a16:creationId xmlns:a16="http://schemas.microsoft.com/office/drawing/2014/main" id="{C966B8A8-83E5-871A-156D-35B747C77AF1}"/>
              </a:ext>
            </a:extLst>
          </p:cNvPr>
          <p:cNvSpPr txBox="1"/>
          <p:nvPr/>
        </p:nvSpPr>
        <p:spPr>
          <a:xfrm>
            <a:off x="1025362" y="1709602"/>
            <a:ext cx="851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Train the generator on QA tasks with both relevant and irrelevant retrieved documents.</a:t>
            </a:r>
            <a:endParaRPr lang="en-TW" b="1"/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06EE1BFF-45B3-C5F4-2257-F710A9457206}"/>
              </a:ext>
            </a:extLst>
          </p:cNvPr>
          <p:cNvSpPr txBox="1"/>
          <p:nvPr/>
        </p:nvSpPr>
        <p:spPr>
          <a:xfrm>
            <a:off x="3084690" y="3183003"/>
            <a:ext cx="711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(fixed)</a:t>
            </a:r>
            <a:endParaRPr lang="en-TW" sz="1600"/>
          </a:p>
        </p:txBody>
      </p:sp>
    </p:spTree>
    <p:extLst>
      <p:ext uri="{BB962C8B-B14F-4D97-AF65-F5344CB8AC3E}">
        <p14:creationId xmlns:p14="http://schemas.microsoft.com/office/powerpoint/2010/main" val="94990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8160F8-AC69-FFFC-59CA-854E0C0B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RAFT: Adapting LLM to RAG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2F8835-7008-7EDC-7244-825189A5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03F3CE-7C72-0518-1808-5D091E6F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026" y="2598250"/>
            <a:ext cx="8863945" cy="3246539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D180D1E1-D04C-BF2F-CC73-12D68E66166E}"/>
              </a:ext>
            </a:extLst>
          </p:cNvPr>
          <p:cNvSpPr txBox="1"/>
          <p:nvPr/>
        </p:nvSpPr>
        <p:spPr>
          <a:xfrm>
            <a:off x="1116912" y="6083327"/>
            <a:ext cx="9958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MateiZaharia, TianjunZhang ShishirG Patil NamanJain ShengShen, and IonStoica JosephE Gonzalez. "RAFT: Adapting Language Model to Domain Specific RAG.”</a:t>
            </a:r>
            <a:r>
              <a:rPr lang="en-US" sz="1100" dirty="0"/>
              <a:t> COLM 2024.</a:t>
            </a:r>
            <a:endParaRPr lang="en-TW" sz="110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F1CC4AA-024F-5B30-4A1A-8864F9D4C1D1}"/>
              </a:ext>
            </a:extLst>
          </p:cNvPr>
          <p:cNvSpPr txBox="1"/>
          <p:nvPr/>
        </p:nvSpPr>
        <p:spPr>
          <a:xfrm>
            <a:off x="1211887" y="1651826"/>
            <a:ext cx="7674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In this work, the retriever is fixed. An LLM is trainable.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Both correct and incorrect documents are included during training.</a:t>
            </a:r>
            <a:endParaRPr kumimoji="1"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3592002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8131AB-8F49-78FD-5D2D-7D67C78A7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Difference between </a:t>
            </a:r>
            <a:r>
              <a:rPr kumimoji="1" lang="en-US" altLang="zh-TW" dirty="0" err="1"/>
              <a:t>RetRobust</a:t>
            </a:r>
            <a:r>
              <a:rPr kumimoji="1" lang="en-US" altLang="zh-TW" dirty="0"/>
              <a:t> and RAFT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9D84D8-5AFF-567C-3F61-5C3BC6B7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4A806A-5EFD-6483-1B36-4B94428DA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654" y="1504352"/>
            <a:ext cx="7254026" cy="4503076"/>
          </a:xfrm>
          <a:prstGeom prst="rect">
            <a:avLst/>
          </a:prstGeom>
        </p:spPr>
      </p:pic>
      <p:sp>
        <p:nvSpPr>
          <p:cNvPr id="6" name="TextBox 1">
            <a:extLst>
              <a:ext uri="{FF2B5EF4-FFF2-40B4-BE49-F238E27FC236}">
                <a16:creationId xmlns:a16="http://schemas.microsoft.com/office/drawing/2014/main" id="{05F4F503-7FE5-FD71-1B0F-3C57289198C5}"/>
              </a:ext>
            </a:extLst>
          </p:cNvPr>
          <p:cNvSpPr txBox="1"/>
          <p:nvPr/>
        </p:nvSpPr>
        <p:spPr>
          <a:xfrm>
            <a:off x="1116912" y="6415560"/>
            <a:ext cx="99581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MateiZaharia, TianjunZhang ShishirG Patil NamanJain ShengShen, and IonStoica JosephE Gonzalez. "RAFT: Adapting Language Model to Domain Specific RAG.”</a:t>
            </a:r>
            <a:r>
              <a:rPr lang="en-US" sz="1100" dirty="0"/>
              <a:t> COLM 2024.</a:t>
            </a:r>
            <a:endParaRPr lang="en-TW" sz="1100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7795A1F1-B898-F535-9D91-B8774502CD27}"/>
              </a:ext>
            </a:extLst>
          </p:cNvPr>
          <p:cNvSpPr txBox="1"/>
          <p:nvPr/>
        </p:nvSpPr>
        <p:spPr>
          <a:xfrm>
            <a:off x="1036320" y="4717665"/>
            <a:ext cx="2615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RAFT </a:t>
            </a:r>
            <a:r>
              <a:rPr lang="en-US" dirty="0"/>
              <a:t>uses</a:t>
            </a:r>
            <a:r>
              <a:rPr lang="en-US" b="1" dirty="0"/>
              <a:t> </a:t>
            </a:r>
            <a:r>
              <a:rPr lang="en-US" b="1" dirty="0" err="1"/>
              <a:t>CoT</a:t>
            </a:r>
            <a:r>
              <a:rPr lang="en-US" b="1" dirty="0"/>
              <a:t> Answer (answer with rationales).</a:t>
            </a:r>
            <a:endParaRPr lang="en-TW" b="1"/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F80B1DB3-EACB-17DA-039B-C72C483B02DA}"/>
              </a:ext>
            </a:extLst>
          </p:cNvPr>
          <p:cNvSpPr txBox="1"/>
          <p:nvPr/>
        </p:nvSpPr>
        <p:spPr>
          <a:xfrm>
            <a:off x="1036320" y="2495575"/>
            <a:ext cx="2615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Context </a:t>
            </a:r>
            <a:r>
              <a:rPr lang="en-US" b="1" dirty="0" err="1"/>
              <a:t>包含錯誤資訊</a:t>
            </a:r>
            <a:endParaRPr lang="en-TW" b="1"/>
          </a:p>
        </p:txBody>
      </p:sp>
    </p:spTree>
    <p:extLst>
      <p:ext uri="{BB962C8B-B14F-4D97-AF65-F5344CB8AC3E}">
        <p14:creationId xmlns:p14="http://schemas.microsoft.com/office/powerpoint/2010/main" val="1236584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B0E08-23C8-723B-2FBA-EFD289ACD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B545623-285B-F40D-AFFB-66FF3306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46</a:t>
            </a:fld>
            <a:endParaRPr lang="zh-TW" altLang="en-US"/>
          </a:p>
        </p:txBody>
      </p:sp>
      <p:sp>
        <p:nvSpPr>
          <p:cNvPr id="15" name="標題 14">
            <a:extLst>
              <a:ext uri="{FF2B5EF4-FFF2-40B4-BE49-F238E27FC236}">
                <a16:creationId xmlns:a16="http://schemas.microsoft.com/office/drawing/2014/main" id="{26E8AC79-BD77-0DF8-5B67-B2AACA629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Capabilities that LLMs Should Have in RAG</a:t>
            </a:r>
            <a:endParaRPr lang="zh-TW" altLang="en-US" dirty="0"/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30C49EA6-31A2-2883-7677-AD9AF5FBBF52}"/>
              </a:ext>
            </a:extLst>
          </p:cNvPr>
          <p:cNvSpPr/>
          <p:nvPr/>
        </p:nvSpPr>
        <p:spPr>
          <a:xfrm>
            <a:off x="181635" y="4567971"/>
            <a:ext cx="2578608" cy="74889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Which city hosted the Olympic games in </a:t>
            </a:r>
            <a:r>
              <a:rPr lang="en-US" altLang="zh-TW" sz="1600" b="1" dirty="0">
                <a:solidFill>
                  <a:schemeClr val="tx1"/>
                </a:solidFill>
              </a:rPr>
              <a:t>2004</a:t>
            </a:r>
            <a:r>
              <a:rPr lang="en-US" altLang="zh-TW" sz="16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093297-E6A8-81BC-80D1-6E06C2120639}"/>
              </a:ext>
            </a:extLst>
          </p:cNvPr>
          <p:cNvSpPr/>
          <p:nvPr/>
        </p:nvSpPr>
        <p:spPr>
          <a:xfrm>
            <a:off x="3026664" y="4097448"/>
            <a:ext cx="5998463" cy="6080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The 2004 Olympic Games returned home to </a:t>
            </a:r>
            <a:r>
              <a:rPr lang="en-US" altLang="zh-TW" sz="1600" b="1" dirty="0">
                <a:solidFill>
                  <a:schemeClr val="tx1"/>
                </a:solidFill>
              </a:rPr>
              <a:t>New York</a:t>
            </a:r>
            <a:r>
              <a:rPr lang="en-US" altLang="zh-TW" sz="1600" dirty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birthplace of the …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7584B9-C2B1-F800-7324-F5FE442E19D5}"/>
              </a:ext>
            </a:extLst>
          </p:cNvPr>
          <p:cNvSpPr/>
          <p:nvPr/>
        </p:nvSpPr>
        <p:spPr>
          <a:xfrm>
            <a:off x="3026663" y="4889188"/>
            <a:ext cx="5998463" cy="6080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After leading all voting rounds, </a:t>
            </a:r>
            <a:r>
              <a:rPr lang="en-US" altLang="zh-TW" sz="1600" b="1" dirty="0">
                <a:solidFill>
                  <a:schemeClr val="tx1"/>
                </a:solidFill>
              </a:rPr>
              <a:t>New York </a:t>
            </a:r>
            <a:r>
              <a:rPr lang="en-US" altLang="zh-TW" sz="1600" dirty="0">
                <a:solidFill>
                  <a:schemeClr val="tx1"/>
                </a:solidFill>
              </a:rPr>
              <a:t>easily defeated Rome in the fifth and final vote …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77771B4-C2DD-B7AB-6773-7C5F421F2B76}"/>
              </a:ext>
            </a:extLst>
          </p:cNvPr>
          <p:cNvSpPr txBox="1"/>
          <p:nvPr/>
        </p:nvSpPr>
        <p:spPr>
          <a:xfrm>
            <a:off x="181635" y="4174231"/>
            <a:ext cx="14007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chemeClr val="accent1"/>
                </a:solidFill>
              </a:rPr>
              <a:t>Question</a:t>
            </a:r>
            <a:endParaRPr lang="zh-TW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8B52E0-5994-3643-E05E-069C7326353C}"/>
              </a:ext>
            </a:extLst>
          </p:cNvPr>
          <p:cNvSpPr txBox="1"/>
          <p:nvPr/>
        </p:nvSpPr>
        <p:spPr>
          <a:xfrm>
            <a:off x="2943686" y="3699660"/>
            <a:ext cx="315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External documents contain noises</a:t>
            </a:r>
            <a:endParaRPr lang="zh-TW" altLang="en-US" sz="16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C845778-A1B8-C9B4-C43B-28FCD432A544}"/>
              </a:ext>
            </a:extLst>
          </p:cNvPr>
          <p:cNvSpPr txBox="1"/>
          <p:nvPr/>
        </p:nvSpPr>
        <p:spPr>
          <a:xfrm>
            <a:off x="9165336" y="3892185"/>
            <a:ext cx="2047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>
                <a:solidFill>
                  <a:srgbClr val="7030A0"/>
                </a:solidFill>
              </a:rPr>
              <a:t>Retrieval Augmented Generation</a:t>
            </a:r>
            <a:endParaRPr lang="zh-TW" altLang="en-US" sz="1600" b="1" dirty="0">
              <a:solidFill>
                <a:srgbClr val="7030A0"/>
              </a:solidFill>
            </a:endParaRPr>
          </a:p>
        </p:txBody>
      </p: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C2CD333A-8430-924D-2041-9EADA9E4296F}"/>
              </a:ext>
            </a:extLst>
          </p:cNvPr>
          <p:cNvSpPr/>
          <p:nvPr/>
        </p:nvSpPr>
        <p:spPr>
          <a:xfrm rot="16200000">
            <a:off x="9511856" y="4592915"/>
            <a:ext cx="295460" cy="55818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513E039-F861-D517-5F79-58CA48BC2AD0}"/>
              </a:ext>
            </a:extLst>
          </p:cNvPr>
          <p:cNvSpPr txBox="1"/>
          <p:nvPr/>
        </p:nvSpPr>
        <p:spPr>
          <a:xfrm>
            <a:off x="732201" y="2377131"/>
            <a:ext cx="95052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In the real world, there is an abundance of false information on the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LLMs should </a:t>
            </a:r>
            <a:r>
              <a:rPr lang="en-US" altLang="zh-TW" sz="2000" dirty="0">
                <a:solidFill>
                  <a:srgbClr val="FF0000"/>
                </a:solidFill>
              </a:rPr>
              <a:t>identify risks of known factual errors </a:t>
            </a:r>
            <a:r>
              <a:rPr lang="en-US" altLang="zh-TW" sz="2000" dirty="0"/>
              <a:t>in the retrieved documents when the LLMs are given warnings about potential risks in the retrieved information through instruction.</a:t>
            </a:r>
            <a:endParaRPr kumimoji="1" lang="en-US" altLang="zh-TW" sz="2000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53CADDF7-1518-CCEE-E97E-359166D54FF6}"/>
              </a:ext>
            </a:extLst>
          </p:cNvPr>
          <p:cNvSpPr/>
          <p:nvPr/>
        </p:nvSpPr>
        <p:spPr>
          <a:xfrm>
            <a:off x="10030968" y="4513107"/>
            <a:ext cx="2047146" cy="92929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>
                <a:solidFill>
                  <a:schemeClr val="tx1"/>
                </a:solidFill>
              </a:rPr>
              <a:t>There are factual errors in the provided documents. </a:t>
            </a:r>
            <a:r>
              <a:rPr lang="en-US" altLang="zh-TW" sz="1400" b="1" dirty="0">
                <a:solidFill>
                  <a:srgbClr val="C00000"/>
                </a:solidFill>
              </a:rPr>
              <a:t>The answer should be Athens.</a:t>
            </a:r>
            <a:endParaRPr lang="zh-TW" altLang="en-US" sz="1400" b="1" dirty="0">
              <a:solidFill>
                <a:srgbClr val="C0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A5FE84-C45D-4F48-2782-1DD0D0EB7567}"/>
              </a:ext>
            </a:extLst>
          </p:cNvPr>
          <p:cNvSpPr txBox="1"/>
          <p:nvPr/>
        </p:nvSpPr>
        <p:spPr>
          <a:xfrm>
            <a:off x="732201" y="1717496"/>
            <a:ext cx="4588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Counterfactual Robustness</a:t>
            </a:r>
          </a:p>
        </p:txBody>
      </p:sp>
    </p:spTree>
    <p:extLst>
      <p:ext uri="{BB962C8B-B14F-4D97-AF65-F5344CB8AC3E}">
        <p14:creationId xmlns:p14="http://schemas.microsoft.com/office/powerpoint/2010/main" val="811313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C36FA-A2A3-C994-902D-013AA3047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2B2797-FA23-1692-5B20-9F25C6474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AF6BB97-E88F-4B3D-5B38-B0A6F99F5F24}"/>
              </a:ext>
            </a:extLst>
          </p:cNvPr>
          <p:cNvSpPr txBox="1"/>
          <p:nvPr/>
        </p:nvSpPr>
        <p:spPr>
          <a:xfrm>
            <a:off x="805543" y="2449794"/>
            <a:ext cx="10058399" cy="18060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TW" sz="4800" dirty="0"/>
              <a:t>Other Techniques for Boosting </a:t>
            </a:r>
            <a:r>
              <a:rPr kumimoji="1" lang="en-US" altLang="zh-TW" sz="4800"/>
              <a:t>RAG Performance</a:t>
            </a:r>
            <a:endParaRPr kumimoji="1" lang="en-US" altLang="zh-TW" sz="4800" dirty="0"/>
          </a:p>
        </p:txBody>
      </p:sp>
    </p:spTree>
    <p:extLst>
      <p:ext uri="{BB962C8B-B14F-4D97-AF65-F5344CB8AC3E}">
        <p14:creationId xmlns:p14="http://schemas.microsoft.com/office/powerpoint/2010/main" val="4213271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0063B3-AF38-EEE0-219E-68275327F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Query Rewriting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534FFD-382A-6E5D-8932-752A9FA0B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5BDF8A-4A8B-F2FD-4825-200A4DDC52A5}"/>
              </a:ext>
            </a:extLst>
          </p:cNvPr>
          <p:cNvSpPr txBox="1"/>
          <p:nvPr/>
        </p:nvSpPr>
        <p:spPr>
          <a:xfrm>
            <a:off x="653143" y="1705505"/>
            <a:ext cx="10058399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Motivation: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There is inevitably a gap between the input text and the knowledge that is really needed to query.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959DA8-59A2-497D-EDFD-106DF7E76B45}"/>
              </a:ext>
            </a:extLst>
          </p:cNvPr>
          <p:cNvSpPr/>
          <p:nvPr/>
        </p:nvSpPr>
        <p:spPr>
          <a:xfrm>
            <a:off x="7741561" y="3380805"/>
            <a:ext cx="3829953" cy="94667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Elia Kazan was an American film and theatre director, producer, screenwriter and actor, described ......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88B835-3FCF-EBFE-228E-CF5ED1007FA0}"/>
              </a:ext>
            </a:extLst>
          </p:cNvPr>
          <p:cNvSpPr/>
          <p:nvPr/>
        </p:nvSpPr>
        <p:spPr>
          <a:xfrm>
            <a:off x="7741561" y="4478085"/>
            <a:ext cx="3829953" cy="10847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Nicholas Ray American author and</a:t>
            </a:r>
          </a:p>
          <a:p>
            <a:r>
              <a:rPr kumimoji="1" lang="en" altLang="zh-TW" dirty="0">
                <a:solidFill>
                  <a:schemeClr val="tx1"/>
                </a:solidFill>
              </a:rPr>
              <a:t>director, original name Raymond</a:t>
            </a:r>
          </a:p>
          <a:p>
            <a:r>
              <a:rPr kumimoji="1" lang="en" altLang="zh-TW" dirty="0">
                <a:solidFill>
                  <a:schemeClr val="tx1"/>
                </a:solidFill>
              </a:rPr>
              <a:t>Nicholas Kienzle, born August 7,</a:t>
            </a:r>
          </a:p>
          <a:p>
            <a:r>
              <a:rPr kumimoji="1" lang="en" altLang="zh-TW" dirty="0">
                <a:solidFill>
                  <a:schemeClr val="tx1"/>
                </a:solidFill>
              </a:rPr>
              <a:t>1911, Galesville, Wisconsin, U.S......</a:t>
            </a: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25CA7BAE-D8C8-5F41-E2F4-3249DF586B71}"/>
              </a:ext>
            </a:extLst>
          </p:cNvPr>
          <p:cNvSpPr/>
          <p:nvPr/>
        </p:nvSpPr>
        <p:spPr>
          <a:xfrm>
            <a:off x="1541318" y="3870278"/>
            <a:ext cx="2564268" cy="914399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What profession does Nicholas Ray and Elia Kazan have in common?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10" name="圖形 9" descr="資料庫 外框">
            <a:extLst>
              <a:ext uri="{FF2B5EF4-FFF2-40B4-BE49-F238E27FC236}">
                <a16:creationId xmlns:a16="http://schemas.microsoft.com/office/drawing/2014/main" id="{60E425C4-31C1-1D36-88F8-960235347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0424" y="3853838"/>
            <a:ext cx="914400" cy="914400"/>
          </a:xfrm>
          <a:prstGeom prst="rect">
            <a:avLst/>
          </a:prstGeom>
        </p:spPr>
      </p:pic>
      <p:sp>
        <p:nvSpPr>
          <p:cNvPr id="11" name="圓角矩形 10">
            <a:extLst>
              <a:ext uri="{FF2B5EF4-FFF2-40B4-BE49-F238E27FC236}">
                <a16:creationId xmlns:a16="http://schemas.microsoft.com/office/drawing/2014/main" id="{66345D1D-507C-CC67-175F-BD50D302A74D}"/>
              </a:ext>
            </a:extLst>
          </p:cNvPr>
          <p:cNvSpPr/>
          <p:nvPr/>
        </p:nvSpPr>
        <p:spPr>
          <a:xfrm>
            <a:off x="4629629" y="4103624"/>
            <a:ext cx="1283121" cy="44770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Retriever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45CEE932-74FD-A086-7126-5AF600554D85}"/>
              </a:ext>
            </a:extLst>
          </p:cNvPr>
          <p:cNvCxnSpPr>
            <a:cxnSpLocks/>
          </p:cNvCxnSpPr>
          <p:nvPr/>
        </p:nvCxnSpPr>
        <p:spPr>
          <a:xfrm>
            <a:off x="4163213" y="4327478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5B1D9B6-B91B-FC7E-B66F-0584F7C25504}"/>
              </a:ext>
            </a:extLst>
          </p:cNvPr>
          <p:cNvCxnSpPr>
            <a:cxnSpLocks/>
          </p:cNvCxnSpPr>
          <p:nvPr/>
        </p:nvCxnSpPr>
        <p:spPr>
          <a:xfrm>
            <a:off x="5966908" y="4316720"/>
            <a:ext cx="40878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C3F93E3-CABF-9DEE-B8B3-81DFEC1126A3}"/>
              </a:ext>
            </a:extLst>
          </p:cNvPr>
          <p:cNvCxnSpPr/>
          <p:nvPr/>
        </p:nvCxnSpPr>
        <p:spPr>
          <a:xfrm flipV="1">
            <a:off x="7110805" y="3619530"/>
            <a:ext cx="484094" cy="48409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AE81E45-580D-0F54-985A-801B0DF70449}"/>
              </a:ext>
            </a:extLst>
          </p:cNvPr>
          <p:cNvCxnSpPr>
            <a:cxnSpLocks/>
          </p:cNvCxnSpPr>
          <p:nvPr/>
        </p:nvCxnSpPr>
        <p:spPr>
          <a:xfrm flipH="1" flipV="1">
            <a:off x="7110805" y="4732875"/>
            <a:ext cx="484094" cy="484094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D3DFA74-E7B9-3A04-9FB7-ED232376AB2B}"/>
              </a:ext>
            </a:extLst>
          </p:cNvPr>
          <p:cNvSpPr txBox="1"/>
          <p:nvPr/>
        </p:nvSpPr>
        <p:spPr>
          <a:xfrm>
            <a:off x="747656" y="3987872"/>
            <a:ext cx="914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Input query</a:t>
            </a:r>
            <a:endParaRPr kumimoji="1" lang="zh-TW" altLang="en-US" b="1" dirty="0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2F061568-54CB-5ECF-7F6E-8CCA41DD0415}"/>
              </a:ext>
            </a:extLst>
          </p:cNvPr>
          <p:cNvSpPr/>
          <p:nvPr/>
        </p:nvSpPr>
        <p:spPr>
          <a:xfrm>
            <a:off x="1541318" y="5230838"/>
            <a:ext cx="2564268" cy="364251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Nicholas Ray profession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1D621446-B758-19A9-03B5-F71C86B92BFA}"/>
              </a:ext>
            </a:extLst>
          </p:cNvPr>
          <p:cNvSpPr/>
          <p:nvPr/>
        </p:nvSpPr>
        <p:spPr>
          <a:xfrm>
            <a:off x="1541318" y="5704013"/>
            <a:ext cx="2564268" cy="364251"/>
          </a:xfrm>
          <a:prstGeom prst="round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Elia Kazan profession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肘形接點 18">
            <a:extLst>
              <a:ext uri="{FF2B5EF4-FFF2-40B4-BE49-F238E27FC236}">
                <a16:creationId xmlns:a16="http://schemas.microsoft.com/office/drawing/2014/main" id="{24E3F10C-6DFB-F8DD-B81A-0223F03D9898}"/>
              </a:ext>
            </a:extLst>
          </p:cNvPr>
          <p:cNvCxnSpPr>
            <a:stCxn id="18" idx="1"/>
            <a:endCxn id="3" idx="1"/>
          </p:cNvCxnSpPr>
          <p:nvPr/>
        </p:nvCxnSpPr>
        <p:spPr>
          <a:xfrm rot="10800000" flipH="1" flipV="1">
            <a:off x="747656" y="4311038"/>
            <a:ext cx="793662" cy="1101926"/>
          </a:xfrm>
          <a:prstGeom prst="bentConnector3">
            <a:avLst>
              <a:gd name="adj1" fmla="val -2880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>
            <a:extLst>
              <a:ext uri="{FF2B5EF4-FFF2-40B4-BE49-F238E27FC236}">
                <a16:creationId xmlns:a16="http://schemas.microsoft.com/office/drawing/2014/main" id="{AC2BAB37-9B41-AE6E-5DD9-CB186F6DDCFB}"/>
              </a:ext>
            </a:extLst>
          </p:cNvPr>
          <p:cNvCxnSpPr>
            <a:cxnSpLocks/>
            <a:stCxn id="18" idx="1"/>
            <a:endCxn id="13" idx="1"/>
          </p:cNvCxnSpPr>
          <p:nvPr/>
        </p:nvCxnSpPr>
        <p:spPr>
          <a:xfrm rot="10800000" flipH="1" flipV="1">
            <a:off x="747656" y="4311037"/>
            <a:ext cx="793662" cy="1575101"/>
          </a:xfrm>
          <a:prstGeom prst="bentConnector3">
            <a:avLst>
              <a:gd name="adj1" fmla="val -2880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2E18B379-C90E-FA0D-A9B4-104ACEA35437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105586" y="4551332"/>
            <a:ext cx="1013294" cy="861632"/>
          </a:xfrm>
          <a:prstGeom prst="bentConnector3">
            <a:avLst>
              <a:gd name="adj1" fmla="val 9989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接點 28">
            <a:extLst>
              <a:ext uri="{FF2B5EF4-FFF2-40B4-BE49-F238E27FC236}">
                <a16:creationId xmlns:a16="http://schemas.microsoft.com/office/drawing/2014/main" id="{FB87CF19-6E20-7F60-DBDB-B7DC77D676CC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105586" y="4549565"/>
            <a:ext cx="1271663" cy="1336574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1">
            <a:extLst>
              <a:ext uri="{FF2B5EF4-FFF2-40B4-BE49-F238E27FC236}">
                <a16:creationId xmlns:a16="http://schemas.microsoft.com/office/drawing/2014/main" id="{533AB305-BBC7-F71C-0920-43150801B598}"/>
              </a:ext>
            </a:extLst>
          </p:cNvPr>
          <p:cNvSpPr txBox="1"/>
          <p:nvPr/>
        </p:nvSpPr>
        <p:spPr>
          <a:xfrm>
            <a:off x="5474541" y="1120697"/>
            <a:ext cx="5795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Ma, Xinbei, et al. "Query Rewriting in Retrieval-Augmented Large Language Models." </a:t>
            </a:r>
            <a:r>
              <a:rPr lang="en-US" sz="1100" dirty="0"/>
              <a:t>EMNLP </a:t>
            </a:r>
            <a:r>
              <a:rPr lang="en-TW" sz="1100"/>
              <a:t>2023.</a:t>
            </a:r>
          </a:p>
        </p:txBody>
      </p:sp>
    </p:spTree>
    <p:extLst>
      <p:ext uri="{BB962C8B-B14F-4D97-AF65-F5344CB8AC3E}">
        <p14:creationId xmlns:p14="http://schemas.microsoft.com/office/powerpoint/2010/main" val="2320989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A2C13-B8FB-04C3-2D23-7F4D73C3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Query Rewriting – Approach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4B08BB-6F97-7846-D7A6-528EF310E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838E9492-631C-4BED-24E9-C5B7366B2CC2}"/>
              </a:ext>
            </a:extLst>
          </p:cNvPr>
          <p:cNvSpPr txBox="1"/>
          <p:nvPr/>
        </p:nvSpPr>
        <p:spPr>
          <a:xfrm>
            <a:off x="3198411" y="6415560"/>
            <a:ext cx="5795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Ma, Xinbei, et al. "Query Rewriting in Retrieval-Augmented Large Language Models." </a:t>
            </a:r>
            <a:r>
              <a:rPr lang="en-US" sz="1100" dirty="0"/>
              <a:t>EMNLP </a:t>
            </a:r>
            <a:r>
              <a:rPr lang="en-TW" sz="1100"/>
              <a:t>2023.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7600A4-C51D-E008-CD7D-1121B2B12B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3768" b="5937"/>
          <a:stretch/>
        </p:blipFill>
        <p:spPr>
          <a:xfrm>
            <a:off x="3835995" y="1953783"/>
            <a:ext cx="4520009" cy="391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E53F56-0DEF-1495-B4BF-6C9A3E54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4315B5-F45D-A5DE-CCC7-0403A6EE8203}"/>
              </a:ext>
            </a:extLst>
          </p:cNvPr>
          <p:cNvSpPr txBox="1"/>
          <p:nvPr/>
        </p:nvSpPr>
        <p:spPr>
          <a:xfrm>
            <a:off x="805543" y="2892992"/>
            <a:ext cx="10058399" cy="9196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TW" sz="4800" dirty="0"/>
              <a:t>Retrieval-Augmented Generation (RAG)</a:t>
            </a:r>
          </a:p>
        </p:txBody>
      </p:sp>
    </p:spTree>
    <p:extLst>
      <p:ext uri="{BB962C8B-B14F-4D97-AF65-F5344CB8AC3E}">
        <p14:creationId xmlns:p14="http://schemas.microsoft.com/office/powerpoint/2010/main" val="33046219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3F256-7F6A-BEFA-6D2C-E6F7038F7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Query Rewriting – Prompt for the LLMs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F4B1BE-2427-90E1-4B60-EFCD1F0D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91636380-B4F3-1C85-607D-6C2F5E6823D5}"/>
              </a:ext>
            </a:extLst>
          </p:cNvPr>
          <p:cNvSpPr txBox="1"/>
          <p:nvPr/>
        </p:nvSpPr>
        <p:spPr>
          <a:xfrm>
            <a:off x="3198411" y="6066549"/>
            <a:ext cx="57951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Ma, Xinbei, et al. "Query Rewriting in Retrieval-Augmented Large Language Models." </a:t>
            </a:r>
            <a:r>
              <a:rPr lang="en-US" sz="1100" dirty="0"/>
              <a:t>EMNLP </a:t>
            </a:r>
            <a:r>
              <a:rPr lang="en-TW" sz="1100"/>
              <a:t>2023.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C24CA1B-CE39-A5B3-BFD2-CB53FE884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348" y="1904621"/>
            <a:ext cx="9683301" cy="364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587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7F8AB3-1754-CDDA-BF87-3D7C8548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Hypothetical Document Embeddings (</a:t>
            </a:r>
            <a:r>
              <a:rPr kumimoji="1" lang="en" altLang="zh-TW" dirty="0" err="1"/>
              <a:t>HyDE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F54811-31DA-D088-7DA8-51CEAAB6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4102DC0B-1BAC-B535-0796-FD9B02D2B592}"/>
              </a:ext>
            </a:extLst>
          </p:cNvPr>
          <p:cNvSpPr txBox="1"/>
          <p:nvPr/>
        </p:nvSpPr>
        <p:spPr>
          <a:xfrm>
            <a:off x="3198411" y="6066549"/>
            <a:ext cx="5274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Gao, Luyu, et al. "Precise Zero-Shot Dense Retrieval without Relevance Labels." </a:t>
            </a:r>
            <a:r>
              <a:rPr lang="en-US" sz="1100" dirty="0"/>
              <a:t>ACL </a:t>
            </a:r>
            <a:r>
              <a:rPr lang="en-TW" sz="1100"/>
              <a:t>2023.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F63A300-6EBB-7CDD-E900-50B1F1D50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726" y="2767398"/>
            <a:ext cx="9962545" cy="26992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0233B59-6B88-E5C4-A267-E4D31EE33224}"/>
              </a:ext>
            </a:extLst>
          </p:cNvPr>
          <p:cNvSpPr txBox="1"/>
          <p:nvPr/>
        </p:nvSpPr>
        <p:spPr>
          <a:xfrm>
            <a:off x="1343387" y="1674730"/>
            <a:ext cx="9505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/>
              <a:t>Use an LLM (</a:t>
            </a:r>
            <a:r>
              <a:rPr lang="en-US" altLang="zh-TW" sz="2000" dirty="0" err="1"/>
              <a:t>InstructGPT</a:t>
            </a:r>
            <a:r>
              <a:rPr lang="en-US" altLang="zh-TW" sz="2000" dirty="0"/>
              <a:t>) to perform query transformations by asking the LLM to write a passage (</a:t>
            </a:r>
            <a:r>
              <a:rPr lang="en-US" altLang="zh-TW" sz="2000" b="1" dirty="0"/>
              <a:t>similar to Query Rewriting</a:t>
            </a:r>
            <a:r>
              <a:rPr lang="en-US" altLang="zh-TW" sz="2000" dirty="0"/>
              <a:t>).</a:t>
            </a:r>
            <a:endParaRPr kumimoji="1"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6067298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09A5E9-2428-0E1C-AE18-ED28C2C6C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err="1"/>
              <a:t>HyDE</a:t>
            </a:r>
            <a:r>
              <a:rPr kumimoji="1" lang="en-US" altLang="zh-TW" dirty="0"/>
              <a:t> can be better than Query Rewriting for retrieval tasks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329A615-EF73-A1E3-B4D2-E3060764D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8E2D44-618E-3A69-84C5-86B474B49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812" y="1886891"/>
            <a:ext cx="9798376" cy="352858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55B08EA-BAFE-F17F-F115-B2C9EC67A1A4}"/>
              </a:ext>
            </a:extLst>
          </p:cNvPr>
          <p:cNvSpPr/>
          <p:nvPr/>
        </p:nvSpPr>
        <p:spPr>
          <a:xfrm>
            <a:off x="1451591" y="3607266"/>
            <a:ext cx="9311483" cy="2097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50013C-05BE-FE0A-76EE-1985EF895FF8}"/>
              </a:ext>
            </a:extLst>
          </p:cNvPr>
          <p:cNvSpPr/>
          <p:nvPr/>
        </p:nvSpPr>
        <p:spPr>
          <a:xfrm>
            <a:off x="1451591" y="4009180"/>
            <a:ext cx="9311483" cy="20972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5E126984-91BF-83B4-0EF1-675A97F5A7F1}"/>
              </a:ext>
            </a:extLst>
          </p:cNvPr>
          <p:cNvSpPr txBox="1"/>
          <p:nvPr/>
        </p:nvSpPr>
        <p:spPr>
          <a:xfrm>
            <a:off x="3113452" y="6066549"/>
            <a:ext cx="5965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1100"/>
              <a:t>Wang, Xiaohua, et al. "Searching for best practices in retrieval-augmented generation.”</a:t>
            </a:r>
            <a:r>
              <a:rPr lang="en-US" sz="1100" dirty="0"/>
              <a:t> EMNLP</a:t>
            </a:r>
            <a:r>
              <a:rPr lang="en-TW" sz="1100"/>
              <a:t> 2024.</a:t>
            </a:r>
          </a:p>
        </p:txBody>
      </p:sp>
    </p:spTree>
    <p:extLst>
      <p:ext uri="{BB962C8B-B14F-4D97-AF65-F5344CB8AC3E}">
        <p14:creationId xmlns:p14="http://schemas.microsoft.com/office/powerpoint/2010/main" val="20546897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7C0A5C-2723-0075-A6F9-B08D5112B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Recent RAG Developments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2AE6F1-07BE-B672-7EDA-405C24E63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6B85B1A-8B08-772C-A8BF-26E23EB70A64}"/>
              </a:ext>
            </a:extLst>
          </p:cNvPr>
          <p:cNvGraphicFramePr>
            <a:graphicFrameLocks noGrp="1"/>
          </p:cNvGraphicFramePr>
          <p:nvPr/>
        </p:nvGraphicFramePr>
        <p:xfrm>
          <a:off x="1167468" y="1592639"/>
          <a:ext cx="9857064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8404">
                  <a:extLst>
                    <a:ext uri="{9D8B030D-6E8A-4147-A177-3AD203B41FA5}">
                      <a16:colId xmlns:a16="http://schemas.microsoft.com/office/drawing/2014/main" val="620872269"/>
                    </a:ext>
                  </a:extLst>
                </a:gridCol>
                <a:gridCol w="1686187">
                  <a:extLst>
                    <a:ext uri="{9D8B030D-6E8A-4147-A177-3AD203B41FA5}">
                      <a16:colId xmlns:a16="http://schemas.microsoft.com/office/drawing/2014/main" val="2557915109"/>
                    </a:ext>
                  </a:extLst>
                </a:gridCol>
                <a:gridCol w="4664279">
                  <a:extLst>
                    <a:ext uri="{9D8B030D-6E8A-4147-A177-3AD203B41FA5}">
                      <a16:colId xmlns:a16="http://schemas.microsoft.com/office/drawing/2014/main" val="3788490740"/>
                    </a:ext>
                  </a:extLst>
                </a:gridCol>
                <a:gridCol w="1528194">
                  <a:extLst>
                    <a:ext uri="{9D8B030D-6E8A-4147-A177-3AD203B41FA5}">
                      <a16:colId xmlns:a16="http://schemas.microsoft.com/office/drawing/2014/main" val="1749333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Type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Method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Paper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Venue Year</a:t>
                      </a:r>
                      <a:endParaRPr lang="zh-TW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669104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TW" sz="1600" dirty="0"/>
                        <a:t>Enhancing Retrieval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Query Rewriting 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Query Rewriting in Retrieval-Augmented Large Language Models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EMNLP 2023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583931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HyDE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Precise Zero-Shot Dense Retrieval without Relevance Labels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ACL 2023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567911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Enhancing RAG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 err="1"/>
                        <a:t>RetRobust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Making Retrieval-Augmented Language Models Robust to Irrelevant Context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ICLR 2024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86438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RAFT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RAFT: Adapting Language Model to Domain Specific RAG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COLM 2024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8437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Self-RAG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Self-RAG: Learning to Retrieve, Generate, and Critique through Self-Reflection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ICLR 2024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5257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RAAT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Enhancing Noise Robustness of Retrieval-Augmented Language Models with Adaptive Adversarial Training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ACL 2024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8362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/>
                        <a:t>Enhancing RAG with Continual Retrieval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FLARE</a:t>
                      </a:r>
                      <a:endParaRPr lang="zh-TW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sz="1600" dirty="0"/>
                        <a:t>Active Retrieval Augmented Generation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EMNLP 2023</a:t>
                      </a:r>
                      <a:endParaRPr lang="zh-TW" alt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0774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8987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264C2-1160-6B49-FDBF-D96C1F66A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作業繳交時程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1729E8-0E59-991E-9673-0D3E7387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41FA1A5-19BB-5550-E9D7-6AEA8826B322}"/>
              </a:ext>
            </a:extLst>
          </p:cNvPr>
          <p:cNvGraphicFramePr>
            <a:graphicFrameLocks noGrp="1"/>
          </p:cNvGraphicFramePr>
          <p:nvPr/>
        </p:nvGraphicFramePr>
        <p:xfrm>
          <a:off x="1057372" y="2246807"/>
          <a:ext cx="10077255" cy="2928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6709">
                  <a:extLst>
                    <a:ext uri="{9D8B030D-6E8A-4147-A177-3AD203B41FA5}">
                      <a16:colId xmlns:a16="http://schemas.microsoft.com/office/drawing/2014/main" val="3975025083"/>
                    </a:ext>
                  </a:extLst>
                </a:gridCol>
                <a:gridCol w="3120273">
                  <a:extLst>
                    <a:ext uri="{9D8B030D-6E8A-4147-A177-3AD203B41FA5}">
                      <a16:colId xmlns:a16="http://schemas.microsoft.com/office/drawing/2014/main" val="4036856034"/>
                    </a:ext>
                  </a:extLst>
                </a:gridCol>
                <a:gridCol w="3120273">
                  <a:extLst>
                    <a:ext uri="{9D8B030D-6E8A-4147-A177-3AD203B41FA5}">
                      <a16:colId xmlns:a16="http://schemas.microsoft.com/office/drawing/2014/main" val="4285678522"/>
                    </a:ext>
                  </a:extLst>
                </a:gridCol>
              </a:tblGrid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項目</a:t>
                      </a:r>
                      <a:endParaRPr lang="zh-TW" altLang="en-US" sz="2400" dirty="0">
                        <a:solidFill>
                          <a:schemeClr val="bg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一般截止日期</a:t>
                      </a:r>
                      <a:endParaRPr lang="zh-TW" altLang="en-US" sz="2400">
                        <a:solidFill>
                          <a:schemeClr val="bg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畢業生截止日期</a:t>
                      </a:r>
                      <a:endParaRPr lang="zh-TW" altLang="en-US" sz="2400" dirty="0">
                        <a:solidFill>
                          <a:schemeClr val="bg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093711548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Homework 4</a:t>
                      </a:r>
                      <a:endParaRPr lang="en" sz="240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0F9D58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2025/06/06 23:59 (W16)</a:t>
                      </a:r>
                      <a:endParaRPr lang="en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2025/05/</a:t>
                      </a:r>
                      <a:r>
                        <a:rPr lang="e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28</a:t>
                      </a:r>
                      <a:r>
                        <a:rPr lang="en" sz="18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 23:59 (W15)</a:t>
                      </a:r>
                      <a:endParaRPr lang="en" sz="240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718578522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Checkpoint3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簡報檔案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(5/26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報告組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sz="240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2025/05/</a:t>
                      </a:r>
                      <a:r>
                        <a:rPr lang="en" sz="1800" b="0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25</a:t>
                      </a:r>
                      <a:r>
                        <a:rPr lang="en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 23:59 (W15)</a:t>
                      </a:r>
                      <a:endParaRPr lang="en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同左</a:t>
                      </a:r>
                      <a:endParaRPr lang="zh-TW" altLang="en-US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55711973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Checkpoint3 </a:t>
                      </a: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簡報檔案 </a:t>
                      </a:r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(6/02</a:t>
                      </a: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報告組</a:t>
                      </a:r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2025/06/</a:t>
                      </a:r>
                      <a:r>
                        <a:rPr lang="en" sz="1800" b="0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01</a:t>
                      </a:r>
                      <a:r>
                        <a:rPr lang="en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 23:59 (W16)</a:t>
                      </a:r>
                      <a:endParaRPr lang="en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365553498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Final project </a:t>
                      </a: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程式碼與書面報告</a:t>
                      </a:r>
                      <a:endParaRPr lang="zh-TW" altLang="en-US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0F9D58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2025/06/06 23:59 (W16)</a:t>
                      </a:r>
                      <a:endParaRPr lang="en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2025/05/</a:t>
                      </a:r>
                      <a:r>
                        <a:rPr lang="e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28</a:t>
                      </a:r>
                      <a:r>
                        <a:rPr lang="en" sz="18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 23:59 (W15)</a:t>
                      </a:r>
                      <a:endParaRPr lang="en" sz="240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70711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1711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517C5E-A0AE-6049-8C92-830857387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補交規範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8C42DF-BEDF-2FF2-FF2F-CE6884EB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465B0F-146B-F543-AA0E-C1DF8DD88F04}"/>
              </a:ext>
            </a:extLst>
          </p:cNvPr>
          <p:cNvSpPr txBox="1"/>
          <p:nvPr/>
        </p:nvSpPr>
        <p:spPr>
          <a:xfrm>
            <a:off x="653143" y="1746725"/>
            <a:ext cx="7727459" cy="3356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所有作業都能補交，分數打七折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如有特殊原因，請寄信與老師說明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總補交期限為 </a:t>
            </a:r>
            <a:r>
              <a:rPr kumimoji="1" lang="en-US" altLang="zh-TW" sz="2400" dirty="0">
                <a:solidFill>
                  <a:srgbClr val="00B050"/>
                </a:solidFill>
                <a:ea typeface="Microsoft JhengHei" panose="020B0604030504040204" pitchFamily="34" charset="-120"/>
              </a:rPr>
              <a:t>2025/06/06 23:59 (</a:t>
            </a:r>
            <a:r>
              <a:rPr kumimoji="1" lang="en" altLang="zh-TW" sz="2400" dirty="0">
                <a:solidFill>
                  <a:srgbClr val="00B050"/>
                </a:solidFill>
                <a:ea typeface="Microsoft JhengHei" panose="020B0604030504040204" pitchFamily="34" charset="-120"/>
              </a:rPr>
              <a:t>W16)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畢業生總補交期限為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2025/05/28 23:59 (</a:t>
            </a:r>
            <a:r>
              <a:rPr kumimoji="1" lang="en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W15)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小考不能補交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ea typeface="Microsoft JhengHei" panose="020B0604030504040204" pitchFamily="34" charset="-120"/>
              </a:rPr>
              <a:t>Project checkpoints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不能補交</a:t>
            </a:r>
          </a:p>
        </p:txBody>
      </p:sp>
    </p:spTree>
    <p:extLst>
      <p:ext uri="{BB962C8B-B14F-4D97-AF65-F5344CB8AC3E}">
        <p14:creationId xmlns:p14="http://schemas.microsoft.com/office/powerpoint/2010/main" val="1351376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F3C48-DF46-658E-F671-279B1A9C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Checkpoint 3</a:t>
            </a:r>
            <a:r>
              <a:rPr kumimoji="1" lang="zh-TW" altLang="en-US" dirty="0"/>
              <a:t> </a:t>
            </a:r>
            <a:r>
              <a:rPr kumimoji="1" lang="en-US" altLang="zh-TW" dirty="0"/>
              <a:t>(for W15 / W16 oral)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43670A-B06D-9467-BD2E-4462194A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5DBF66-0FCE-666C-1CC2-2EDC7C9F0D77}"/>
              </a:ext>
            </a:extLst>
          </p:cNvPr>
          <p:cNvSpPr txBox="1"/>
          <p:nvPr/>
        </p:nvSpPr>
        <p:spPr>
          <a:xfrm>
            <a:off x="653143" y="1878701"/>
            <a:ext cx="8226906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一組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10-15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分鐘，老師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QA 5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分鐘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Week 14: Retrieval-augmented Generation (RAG)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15: 6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共約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120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分鐘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(Presentations first)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Learning-based NLG evaluations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16: 4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共約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80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分鐘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(Presentations first)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ea typeface="Microsoft JhengHei" panose="020B0604030504040204" pitchFamily="34" charset="-120"/>
              </a:rPr>
              <a:t>DeepSeek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, mixture of experts (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MoE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3434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E7F39-290C-D102-4E6C-BA283CF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Week 15 / Week 16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之前要繳交什麼？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0BAF86-D3E8-8066-F44E-7EAB8A09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5A9A9-AB70-91D9-06C4-DE2676BBA254}"/>
              </a:ext>
            </a:extLst>
          </p:cNvPr>
          <p:cNvSpPr txBox="1"/>
          <p:nvPr/>
        </p:nvSpPr>
        <p:spPr>
          <a:xfrm>
            <a:off x="636815" y="1583775"/>
            <a:ext cx="10918370" cy="512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一組繳交一份，請上傳至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Teams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檔名：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DL_teamN_checkpoint3.pdf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或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DL_teamN_checkpoint3.pptx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前</a:t>
            </a:r>
            <a:r>
              <a:rPr kumimoji="1"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10</a:t>
            </a: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頁：</a:t>
            </a:r>
            <a:r>
              <a:rPr kumimoji="1" lang="en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Checkpoint1+2 </a:t>
            </a: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原始簡報內容</a:t>
            </a:r>
            <a:r>
              <a:rPr kumimoji="1"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 (</a:t>
            </a: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如有需要，可修改</a:t>
            </a:r>
            <a:r>
              <a:rPr kumimoji="1"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後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5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頁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或更多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：新進度補充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實作的方法介紹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代表各組需完成初步實作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，可以包含：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資料前處理、模型介紹、訓練策略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如 </a:t>
            </a:r>
            <a:r>
              <a:rPr kumimoji="1" lang="en" altLang="zh-TW" sz="2000" dirty="0">
                <a:ea typeface="Microsoft JhengHei" panose="020B0604030504040204" pitchFamily="34" charset="-120"/>
              </a:rPr>
              <a:t>loss function</a:t>
            </a:r>
            <a:r>
              <a:rPr kumimoji="1" lang="zh-TW" altLang="en" sz="2000" dirty="0">
                <a:ea typeface="Microsoft JhengHei" panose="020B0604030504040204" pitchFamily="34" charset="-120"/>
              </a:rPr>
              <a:t>、</a:t>
            </a:r>
            <a:r>
              <a:rPr kumimoji="1" lang="en" altLang="zh-TW" sz="2000" dirty="0">
                <a:ea typeface="Microsoft JhengHei" panose="020B0604030504040204" pitchFamily="34" charset="-120"/>
              </a:rPr>
              <a:t>optimizer</a:t>
            </a:r>
            <a:r>
              <a:rPr kumimoji="1" lang="zh-TW" altLang="en" sz="2000" dirty="0">
                <a:ea typeface="Microsoft JhengHei" panose="020B0604030504040204" pitchFamily="34" charset="-120"/>
              </a:rPr>
              <a:t>、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scheduler</a:t>
            </a:r>
            <a:r>
              <a:rPr kumimoji="1" lang="en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等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等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…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與上次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 (Checkpoint2) 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的差異</a:t>
            </a:r>
            <a:endParaRPr kumimoji="1" lang="en-US" altLang="zh-TW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實驗結果比較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含實驗設定說明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，可比較上次結果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Kaggle Leaderboard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名次或分數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請截圖貼到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pptx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中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時程規劃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再來還要簡單測試什麼？用表格列出未來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1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週內的可能測試與安排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針對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en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Checkpoint3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之前的小組分工細節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07062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C58A9-68C8-329B-E800-B1C07FB3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互評機制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CED6C4-EC0F-43DA-E9CD-C91F6983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EF38A6-F64C-FA27-A042-39B0C2008D7D}"/>
              </a:ext>
            </a:extLst>
          </p:cNvPr>
          <p:cNvSpPr txBox="1"/>
          <p:nvPr/>
        </p:nvSpPr>
        <p:spPr>
          <a:xfrm>
            <a:off x="636815" y="1583775"/>
            <a:ext cx="10918370" cy="96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b="1" dirty="0">
                <a:ea typeface="Microsoft JhengHei" panose="020B0604030504040204" pitchFamily="34" charset="-120"/>
              </a:rPr>
              <a:t>每人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要為與自己相同題目的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組別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打分數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打分數表單將於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Week 15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上課</a:t>
            </a:r>
            <a:r>
              <a:rPr kumimoji="1" lang="zh-TW" altLang="en-US" sz="2000">
                <a:ea typeface="Microsoft JhengHei" panose="020B0604030504040204" pitchFamily="34" charset="-120"/>
              </a:rPr>
              <a:t>前公布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7446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22522A7-03A4-57BC-16EC-02966F0700A4}"/>
              </a:ext>
            </a:extLst>
          </p:cNvPr>
          <p:cNvSpPr txBox="1">
            <a:spLocks/>
          </p:cNvSpPr>
          <p:nvPr/>
        </p:nvSpPr>
        <p:spPr>
          <a:xfrm>
            <a:off x="4621802" y="2769461"/>
            <a:ext cx="4071257" cy="204678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吳宣毅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m1161007@cgu.edu.tw</a:t>
            </a:r>
          </a:p>
        </p:txBody>
      </p:sp>
    </p:spTree>
    <p:extLst>
      <p:ext uri="{BB962C8B-B14F-4D97-AF65-F5344CB8AC3E}">
        <p14:creationId xmlns:p14="http://schemas.microsoft.com/office/powerpoint/2010/main" val="2352681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4D648E-8C1B-FE5E-56F4-3D9459390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Information Retrieval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8151E4-EEA2-72F9-EF2A-76C6618D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0268DD4-2C66-7937-FEC0-902E2DAAEDF4}"/>
              </a:ext>
            </a:extLst>
          </p:cNvPr>
          <p:cNvSpPr txBox="1"/>
          <p:nvPr/>
        </p:nvSpPr>
        <p:spPr>
          <a:xfrm>
            <a:off x="650316" y="1716895"/>
            <a:ext cx="10058399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Retrieval: get relevant information from a pool (like a search engine)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1106C93-F98F-F932-EE4A-065ADB1A7DB9}"/>
              </a:ext>
            </a:extLst>
          </p:cNvPr>
          <p:cNvSpPr txBox="1"/>
          <p:nvPr/>
        </p:nvSpPr>
        <p:spPr>
          <a:xfrm>
            <a:off x="650316" y="5430640"/>
            <a:ext cx="10058399" cy="94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Retrieval-Augmented Generation (RAG): Perform generation with additional </a:t>
            </a:r>
            <a:r>
              <a:rPr kumimoji="1" lang="en-US" altLang="zh-TW" sz="2400" dirty="0">
                <a:solidFill>
                  <a:srgbClr val="FF0000"/>
                </a:solidFill>
              </a:rPr>
              <a:t>retrieved</a:t>
            </a:r>
            <a:r>
              <a:rPr kumimoji="1" lang="en-US" altLang="zh-TW" sz="2400" dirty="0"/>
              <a:t> information</a:t>
            </a:r>
          </a:p>
        </p:txBody>
      </p:sp>
      <p:pic>
        <p:nvPicPr>
          <p:cNvPr id="10" name="圖形 9" descr="文件 以實心填滿">
            <a:extLst>
              <a:ext uri="{FF2B5EF4-FFF2-40B4-BE49-F238E27FC236}">
                <a16:creationId xmlns:a16="http://schemas.microsoft.com/office/drawing/2014/main" id="{172A629F-D728-E2B3-33A3-15DE795F3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2663" y="2938462"/>
            <a:ext cx="625084" cy="625084"/>
          </a:xfrm>
          <a:prstGeom prst="rect">
            <a:avLst/>
          </a:prstGeom>
        </p:spPr>
      </p:pic>
      <p:pic>
        <p:nvPicPr>
          <p:cNvPr id="13" name="圖形 12" descr="文件 以實心填滿">
            <a:extLst>
              <a:ext uri="{FF2B5EF4-FFF2-40B4-BE49-F238E27FC236}">
                <a16:creationId xmlns:a16="http://schemas.microsoft.com/office/drawing/2014/main" id="{58F3283D-181E-5F8E-3E23-F9777102C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579" y="3083120"/>
            <a:ext cx="625084" cy="625084"/>
          </a:xfrm>
          <a:prstGeom prst="rect">
            <a:avLst/>
          </a:prstGeom>
        </p:spPr>
      </p:pic>
      <p:pic>
        <p:nvPicPr>
          <p:cNvPr id="14" name="圖形 13" descr="文件 以實心填滿">
            <a:extLst>
              <a:ext uri="{FF2B5EF4-FFF2-40B4-BE49-F238E27FC236}">
                <a16:creationId xmlns:a16="http://schemas.microsoft.com/office/drawing/2014/main" id="{17F8B6FF-8EB1-9885-97DC-9444F831C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121" y="3498232"/>
            <a:ext cx="625084" cy="625084"/>
          </a:xfrm>
          <a:prstGeom prst="rect">
            <a:avLst/>
          </a:prstGeom>
        </p:spPr>
      </p:pic>
      <p:pic>
        <p:nvPicPr>
          <p:cNvPr id="15" name="圖形 14" descr="文件 以實心填滿">
            <a:extLst>
              <a:ext uri="{FF2B5EF4-FFF2-40B4-BE49-F238E27FC236}">
                <a16:creationId xmlns:a16="http://schemas.microsoft.com/office/drawing/2014/main" id="{09E6E070-5AE5-C228-65EC-83526ABED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0194" y="3435240"/>
            <a:ext cx="625084" cy="625084"/>
          </a:xfrm>
          <a:prstGeom prst="rect">
            <a:avLst/>
          </a:prstGeom>
        </p:spPr>
      </p:pic>
      <p:pic>
        <p:nvPicPr>
          <p:cNvPr id="16" name="圖形 15" descr="文件 以實心填滿">
            <a:extLst>
              <a:ext uri="{FF2B5EF4-FFF2-40B4-BE49-F238E27FC236}">
                <a16:creationId xmlns:a16="http://schemas.microsoft.com/office/drawing/2014/main" id="{6AC54C3D-5336-6280-0F05-24AE79B5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0048" y="3747782"/>
            <a:ext cx="625084" cy="625084"/>
          </a:xfrm>
          <a:prstGeom prst="rect">
            <a:avLst/>
          </a:prstGeom>
        </p:spPr>
      </p:pic>
      <p:pic>
        <p:nvPicPr>
          <p:cNvPr id="17" name="圖形 16" descr="文件 以實心填滿">
            <a:extLst>
              <a:ext uri="{FF2B5EF4-FFF2-40B4-BE49-F238E27FC236}">
                <a16:creationId xmlns:a16="http://schemas.microsoft.com/office/drawing/2014/main" id="{3F465E48-EC88-1465-FFC8-4A8B043C3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7248" y="4123316"/>
            <a:ext cx="625084" cy="625084"/>
          </a:xfrm>
          <a:prstGeom prst="rect">
            <a:avLst/>
          </a:prstGeom>
        </p:spPr>
      </p:pic>
      <p:pic>
        <p:nvPicPr>
          <p:cNvPr id="18" name="圖形 17" descr="文件 以實心填滿">
            <a:extLst>
              <a:ext uri="{FF2B5EF4-FFF2-40B4-BE49-F238E27FC236}">
                <a16:creationId xmlns:a16="http://schemas.microsoft.com/office/drawing/2014/main" id="{BB247AD3-C731-51A0-C178-874329CDC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321" y="3951358"/>
            <a:ext cx="625084" cy="625084"/>
          </a:xfrm>
          <a:prstGeom prst="rect">
            <a:avLst/>
          </a:prstGeom>
        </p:spPr>
      </p:pic>
      <p:pic>
        <p:nvPicPr>
          <p:cNvPr id="19" name="圖形 18" descr="文件 以實心填滿">
            <a:extLst>
              <a:ext uri="{FF2B5EF4-FFF2-40B4-BE49-F238E27FC236}">
                <a16:creationId xmlns:a16="http://schemas.microsoft.com/office/drawing/2014/main" id="{28CDC015-84EB-E1F7-8604-79CE26FEA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422" y="3059706"/>
            <a:ext cx="625084" cy="625084"/>
          </a:xfrm>
          <a:prstGeom prst="rect">
            <a:avLst/>
          </a:prstGeom>
        </p:spPr>
      </p:pic>
      <p:pic>
        <p:nvPicPr>
          <p:cNvPr id="20" name="圖形 19" descr="文件 以實心填滿">
            <a:extLst>
              <a:ext uri="{FF2B5EF4-FFF2-40B4-BE49-F238E27FC236}">
                <a16:creationId xmlns:a16="http://schemas.microsoft.com/office/drawing/2014/main" id="{4B2B553E-56C8-4444-B9F1-A69430364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2928" y="2615089"/>
            <a:ext cx="625084" cy="625084"/>
          </a:xfrm>
          <a:prstGeom prst="rect">
            <a:avLst/>
          </a:prstGeom>
        </p:spPr>
      </p:pic>
      <p:pic>
        <p:nvPicPr>
          <p:cNvPr id="21" name="圖形 20" descr="文件 以實心填滿">
            <a:extLst>
              <a:ext uri="{FF2B5EF4-FFF2-40B4-BE49-F238E27FC236}">
                <a16:creationId xmlns:a16="http://schemas.microsoft.com/office/drawing/2014/main" id="{10B661B6-29F0-302B-BB0A-CEC74BB1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6001" y="2625920"/>
            <a:ext cx="625084" cy="625084"/>
          </a:xfrm>
          <a:prstGeom prst="rect">
            <a:avLst/>
          </a:prstGeom>
        </p:spPr>
      </p:pic>
      <p:pic>
        <p:nvPicPr>
          <p:cNvPr id="22" name="圖形 21" descr="文件 以實心填滿">
            <a:extLst>
              <a:ext uri="{FF2B5EF4-FFF2-40B4-BE49-F238E27FC236}">
                <a16:creationId xmlns:a16="http://schemas.microsoft.com/office/drawing/2014/main" id="{F9BDE5FB-432F-4D55-75AF-92C96B481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848" y="3719751"/>
            <a:ext cx="625084" cy="625084"/>
          </a:xfrm>
          <a:prstGeom prst="rect">
            <a:avLst/>
          </a:prstGeom>
        </p:spPr>
      </p:pic>
      <p:pic>
        <p:nvPicPr>
          <p:cNvPr id="23" name="圖形 22" descr="文件 以實心填滿">
            <a:extLst>
              <a:ext uri="{FF2B5EF4-FFF2-40B4-BE49-F238E27FC236}">
                <a16:creationId xmlns:a16="http://schemas.microsoft.com/office/drawing/2014/main" id="{999F39AE-EB8C-A6A6-B105-434923C06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6001" y="4325050"/>
            <a:ext cx="625084" cy="625084"/>
          </a:xfrm>
          <a:prstGeom prst="rect">
            <a:avLst/>
          </a:prstGeom>
        </p:spPr>
      </p:pic>
      <p:pic>
        <p:nvPicPr>
          <p:cNvPr id="24" name="圖形 23" descr="文件 以實心填滿">
            <a:extLst>
              <a:ext uri="{FF2B5EF4-FFF2-40B4-BE49-F238E27FC236}">
                <a16:creationId xmlns:a16="http://schemas.microsoft.com/office/drawing/2014/main" id="{CDC44DE1-8A45-7EA1-75C1-D888467B0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7652" y="4325050"/>
            <a:ext cx="625084" cy="625084"/>
          </a:xfrm>
          <a:prstGeom prst="rect">
            <a:avLst/>
          </a:prstGeom>
        </p:spPr>
      </p:pic>
      <p:pic>
        <p:nvPicPr>
          <p:cNvPr id="25" name="圖形 24" descr="文件 以實心填滿">
            <a:extLst>
              <a:ext uri="{FF2B5EF4-FFF2-40B4-BE49-F238E27FC236}">
                <a16:creationId xmlns:a16="http://schemas.microsoft.com/office/drawing/2014/main" id="{A34B3C36-8DF5-40B3-D214-5EB95C20D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2397" y="2873148"/>
            <a:ext cx="625084" cy="62508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15FD17FF-A278-92C7-E604-667D6AEC4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839" y="2970547"/>
            <a:ext cx="4550229" cy="1997485"/>
          </a:xfrm>
          <a:prstGeom prst="rect">
            <a:avLst/>
          </a:prstGeom>
        </p:spPr>
      </p:pic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D14403B-4919-F181-F603-019C438275A7}"/>
              </a:ext>
            </a:extLst>
          </p:cNvPr>
          <p:cNvCxnSpPr>
            <a:cxnSpLocks/>
          </p:cNvCxnSpPr>
          <p:nvPr/>
        </p:nvCxnSpPr>
        <p:spPr>
          <a:xfrm>
            <a:off x="3541477" y="3951358"/>
            <a:ext cx="6163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26F2C14C-CC2D-1CAD-3DCC-23642EDD839F}"/>
              </a:ext>
            </a:extLst>
          </p:cNvPr>
          <p:cNvCxnSpPr>
            <a:cxnSpLocks/>
          </p:cNvCxnSpPr>
          <p:nvPr/>
        </p:nvCxnSpPr>
        <p:spPr>
          <a:xfrm>
            <a:off x="8708068" y="3951358"/>
            <a:ext cx="6163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形 28" descr="文件 以實心填滿">
            <a:extLst>
              <a:ext uri="{FF2B5EF4-FFF2-40B4-BE49-F238E27FC236}">
                <a16:creationId xmlns:a16="http://schemas.microsoft.com/office/drawing/2014/main" id="{671175EA-61E4-F0A6-8375-2DAE98B61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0629" y="2886777"/>
            <a:ext cx="625084" cy="625084"/>
          </a:xfrm>
          <a:prstGeom prst="rect">
            <a:avLst/>
          </a:prstGeom>
        </p:spPr>
      </p:pic>
      <p:pic>
        <p:nvPicPr>
          <p:cNvPr id="30" name="圖形 29" descr="文件 以實心填滿">
            <a:extLst>
              <a:ext uri="{FF2B5EF4-FFF2-40B4-BE49-F238E27FC236}">
                <a16:creationId xmlns:a16="http://schemas.microsoft.com/office/drawing/2014/main" id="{F138B837-31DE-37E1-DBAC-A5A1249D6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0629" y="3623613"/>
            <a:ext cx="625084" cy="625084"/>
          </a:xfrm>
          <a:prstGeom prst="rect">
            <a:avLst/>
          </a:prstGeom>
        </p:spPr>
      </p:pic>
      <p:pic>
        <p:nvPicPr>
          <p:cNvPr id="31" name="圖形 30" descr="文件 以實心填滿">
            <a:extLst>
              <a:ext uri="{FF2B5EF4-FFF2-40B4-BE49-F238E27FC236}">
                <a16:creationId xmlns:a16="http://schemas.microsoft.com/office/drawing/2014/main" id="{7DAE0468-D4CA-AE7E-C2B5-5D48D0A80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1214" y="4413333"/>
            <a:ext cx="625084" cy="625084"/>
          </a:xfrm>
          <a:prstGeom prst="rect">
            <a:avLst/>
          </a:prstGeom>
        </p:spPr>
      </p:pic>
      <p:pic>
        <p:nvPicPr>
          <p:cNvPr id="33" name="圖形 32" descr="皇冠 以實心填滿">
            <a:extLst>
              <a:ext uri="{FF2B5EF4-FFF2-40B4-BE49-F238E27FC236}">
                <a16:creationId xmlns:a16="http://schemas.microsoft.com/office/drawing/2014/main" id="{DD3475AB-603B-B609-01CA-575FE78D2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6526" y="2618178"/>
            <a:ext cx="448239" cy="448239"/>
          </a:xfrm>
          <a:prstGeom prst="rect">
            <a:avLst/>
          </a:prstGeom>
        </p:spPr>
      </p:pic>
      <p:pic>
        <p:nvPicPr>
          <p:cNvPr id="34" name="圖形 33" descr="皇冠 以實心填滿">
            <a:extLst>
              <a:ext uri="{FF2B5EF4-FFF2-40B4-BE49-F238E27FC236}">
                <a16:creationId xmlns:a16="http://schemas.microsoft.com/office/drawing/2014/main" id="{BDE8A39B-DEFF-B3A0-4EC5-FC37ECE46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9026" y="3460836"/>
            <a:ext cx="448239" cy="448239"/>
          </a:xfrm>
          <a:prstGeom prst="rect">
            <a:avLst/>
          </a:prstGeom>
        </p:spPr>
      </p:pic>
      <p:pic>
        <p:nvPicPr>
          <p:cNvPr id="35" name="圖形 34" descr="皇冠 以實心填滿">
            <a:extLst>
              <a:ext uri="{FF2B5EF4-FFF2-40B4-BE49-F238E27FC236}">
                <a16:creationId xmlns:a16="http://schemas.microsoft.com/office/drawing/2014/main" id="{96DB55E8-CFDB-1ED9-6D1A-FCDB75E8D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6525" y="4258536"/>
            <a:ext cx="448239" cy="44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3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DF4F19-09CA-7D81-ED5E-FE8B5F58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Retrieval-Augmented Generation (RAG)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框架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D1E47D-13A9-3AA6-F9DE-9B6D9C600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B6E8991-79DD-7C1B-3152-671CF032EFBD}"/>
              </a:ext>
            </a:extLst>
          </p:cNvPr>
          <p:cNvSpPr txBox="1"/>
          <p:nvPr/>
        </p:nvSpPr>
        <p:spPr>
          <a:xfrm>
            <a:off x="3817502" y="6355873"/>
            <a:ext cx="4440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Gao, </a:t>
            </a:r>
            <a:r>
              <a:rPr lang="en" altLang="zh-TW" sz="1200" dirty="0" err="1"/>
              <a:t>Yunfan</a:t>
            </a:r>
            <a:r>
              <a:rPr lang="en" altLang="zh-TW" sz="1200" dirty="0"/>
              <a:t>, et al. "Retrieval-augmented generation for large language models: A survey." </a:t>
            </a:r>
            <a:r>
              <a:rPr lang="en" altLang="zh-TW" sz="1200" i="1" dirty="0" err="1"/>
              <a:t>arXiv</a:t>
            </a:r>
            <a:r>
              <a:rPr lang="en" altLang="zh-TW" sz="1200" i="1" dirty="0"/>
              <a:t> preprint arXiv:2312.10997</a:t>
            </a:r>
            <a:r>
              <a:rPr lang="en" altLang="zh-TW" sz="1200" dirty="0"/>
              <a:t> (2023).</a:t>
            </a:r>
            <a:endParaRPr lang="zh-TW" altLang="en-US" sz="1200" dirty="0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C8988D52-663B-D567-332E-91720B0E8320}"/>
              </a:ext>
            </a:extLst>
          </p:cNvPr>
          <p:cNvSpPr/>
          <p:nvPr/>
        </p:nvSpPr>
        <p:spPr>
          <a:xfrm>
            <a:off x="6934774" y="1790232"/>
            <a:ext cx="2057400" cy="11367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Generator</a:t>
            </a:r>
            <a:endParaRPr kumimoji="1" lang="en-US" altLang="zh-TW" dirty="0"/>
          </a:p>
          <a:p>
            <a:pPr algn="ctr"/>
            <a:r>
              <a:rPr kumimoji="1" lang="en-US" altLang="zh-TW" dirty="0"/>
              <a:t>(e.g., LLM)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02DA1334-57A2-685F-68AD-1C0170446CF4}"/>
              </a:ext>
            </a:extLst>
          </p:cNvPr>
          <p:cNvSpPr/>
          <p:nvPr/>
        </p:nvSpPr>
        <p:spPr>
          <a:xfrm>
            <a:off x="1968465" y="3373243"/>
            <a:ext cx="1939290" cy="704850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Retriever</a:t>
            </a:r>
          </a:p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(e.g., BERT)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9" name="圖形 8" descr="資料庫 外框">
            <a:extLst>
              <a:ext uri="{FF2B5EF4-FFF2-40B4-BE49-F238E27FC236}">
                <a16:creationId xmlns:a16="http://schemas.microsoft.com/office/drawing/2014/main" id="{1A750FEE-BD69-835D-B503-9BC72DEA6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469" y="4698685"/>
            <a:ext cx="914400" cy="914400"/>
          </a:xfrm>
          <a:prstGeom prst="rect">
            <a:avLst/>
          </a:prstGeom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61AEFAE3-D0F1-0112-BA15-9CEE854F2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729" y="5501949"/>
            <a:ext cx="772651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45DFAE3-5EC4-80FD-6A58-5A2C79D36FD8}"/>
              </a:ext>
            </a:extLst>
          </p:cNvPr>
          <p:cNvSpPr txBox="1"/>
          <p:nvPr/>
        </p:nvSpPr>
        <p:spPr>
          <a:xfrm>
            <a:off x="2023380" y="5531209"/>
            <a:ext cx="183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Knowledge Base </a:t>
            </a:r>
            <a:r>
              <a:rPr kumimoji="1" lang="en-US" altLang="zh-TW" dirty="0"/>
              <a:t>(e.g., Wikipedia)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7F050A04-5CE8-AA08-06BF-903E9F8C0D15}"/>
              </a:ext>
            </a:extLst>
          </p:cNvPr>
          <p:cNvCxnSpPr/>
          <p:nvPr/>
        </p:nvCxnSpPr>
        <p:spPr>
          <a:xfrm>
            <a:off x="2942300" y="4152020"/>
            <a:ext cx="0" cy="5575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C76AD002-E6EF-6A3C-65C5-4DDBD7E074D9}"/>
              </a:ext>
            </a:extLst>
          </p:cNvPr>
          <p:cNvSpPr/>
          <p:nvPr/>
        </p:nvSpPr>
        <p:spPr>
          <a:xfrm>
            <a:off x="1135192" y="2068087"/>
            <a:ext cx="3627610" cy="531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Which year was Oppenheimer born?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0ADDEC63-99C3-46C2-0727-D3787C6F615A}"/>
              </a:ext>
            </a:extLst>
          </p:cNvPr>
          <p:cNvCxnSpPr/>
          <p:nvPr/>
        </p:nvCxnSpPr>
        <p:spPr>
          <a:xfrm>
            <a:off x="2948996" y="2739490"/>
            <a:ext cx="0" cy="5575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A36DEEA2-78AF-ACEB-5FAB-E088CABCCEB3}"/>
              </a:ext>
            </a:extLst>
          </p:cNvPr>
          <p:cNvSpPr/>
          <p:nvPr/>
        </p:nvSpPr>
        <p:spPr>
          <a:xfrm>
            <a:off x="4266769" y="4587530"/>
            <a:ext cx="3275388" cy="1136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400" dirty="0">
                <a:solidFill>
                  <a:schemeClr val="tx1"/>
                </a:solidFill>
              </a:rPr>
              <a:t>Robert Oppenheimer (born April 22, 1904, New York, New York, U.S.—died February 18, 1967, Princeton, New Jersey) was an American theoretical physicist and science administrator ...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9282300-B5AC-DA84-2FB7-799C685EC99C}"/>
              </a:ext>
            </a:extLst>
          </p:cNvPr>
          <p:cNvCxnSpPr>
            <a:cxnSpLocks/>
          </p:cNvCxnSpPr>
          <p:nvPr/>
        </p:nvCxnSpPr>
        <p:spPr>
          <a:xfrm>
            <a:off x="5018085" y="2249634"/>
            <a:ext cx="16614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8D826703-5B08-8A1A-6482-E3F162A22BE9}"/>
              </a:ext>
            </a:extLst>
          </p:cNvPr>
          <p:cNvCxnSpPr>
            <a:cxnSpLocks/>
          </p:cNvCxnSpPr>
          <p:nvPr/>
        </p:nvCxnSpPr>
        <p:spPr>
          <a:xfrm>
            <a:off x="5018085" y="2510891"/>
            <a:ext cx="166140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58ACCE5-013D-8F35-DA46-087F0322243B}"/>
              </a:ext>
            </a:extLst>
          </p:cNvPr>
          <p:cNvCxnSpPr>
            <a:cxnSpLocks/>
          </p:cNvCxnSpPr>
          <p:nvPr/>
        </p:nvCxnSpPr>
        <p:spPr>
          <a:xfrm>
            <a:off x="3479825" y="5167005"/>
            <a:ext cx="61636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6AF5415A-9159-FF26-BF54-7E8A7075DCFB}"/>
              </a:ext>
            </a:extLst>
          </p:cNvPr>
          <p:cNvCxnSpPr>
            <a:cxnSpLocks/>
          </p:cNvCxnSpPr>
          <p:nvPr/>
        </p:nvCxnSpPr>
        <p:spPr>
          <a:xfrm flipV="1">
            <a:off x="5809368" y="2576207"/>
            <a:ext cx="0" cy="197031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76D838D-A7A1-478A-E5F6-E026902F1CA8}"/>
              </a:ext>
            </a:extLst>
          </p:cNvPr>
          <p:cNvSpPr txBox="1"/>
          <p:nvPr/>
        </p:nvSpPr>
        <p:spPr>
          <a:xfrm>
            <a:off x="9574313" y="2349061"/>
            <a:ext cx="2155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1904 (With RAG)</a:t>
            </a:r>
            <a:endParaRPr lang="zh-TW" altLang="en-US" dirty="0"/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CE9DB02D-5C2B-8AC6-1C76-9A1CE09F7222}"/>
              </a:ext>
            </a:extLst>
          </p:cNvPr>
          <p:cNvCxnSpPr>
            <a:cxnSpLocks/>
          </p:cNvCxnSpPr>
          <p:nvPr/>
        </p:nvCxnSpPr>
        <p:spPr>
          <a:xfrm>
            <a:off x="9132884" y="2249634"/>
            <a:ext cx="4414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BD476A9C-D893-D93D-1437-12F7E90CC8A3}"/>
              </a:ext>
            </a:extLst>
          </p:cNvPr>
          <p:cNvCxnSpPr>
            <a:cxnSpLocks/>
          </p:cNvCxnSpPr>
          <p:nvPr/>
        </p:nvCxnSpPr>
        <p:spPr>
          <a:xfrm>
            <a:off x="9143770" y="2510891"/>
            <a:ext cx="4414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1BB2B5C-C1A8-04FC-7251-A7901CBEBA05}"/>
              </a:ext>
            </a:extLst>
          </p:cNvPr>
          <p:cNvSpPr txBox="1"/>
          <p:nvPr/>
        </p:nvSpPr>
        <p:spPr>
          <a:xfrm>
            <a:off x="7531906" y="4833404"/>
            <a:ext cx="1460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Retrieved Documents</a:t>
            </a:r>
            <a:endParaRPr kumimoji="1" lang="zh-TW" altLang="en-US" b="1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C85B165-E9C9-F1E6-B060-1196B8896D86}"/>
              </a:ext>
            </a:extLst>
          </p:cNvPr>
          <p:cNvSpPr txBox="1"/>
          <p:nvPr/>
        </p:nvSpPr>
        <p:spPr>
          <a:xfrm>
            <a:off x="2207976" y="1695059"/>
            <a:ext cx="146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Input Query</a:t>
            </a:r>
            <a:endParaRPr kumimoji="1" lang="zh-TW" altLang="en-US" b="1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52D27A4-BBA9-B933-60FD-6B71F9E83BBA}"/>
              </a:ext>
            </a:extLst>
          </p:cNvPr>
          <p:cNvSpPr txBox="1"/>
          <p:nvPr/>
        </p:nvSpPr>
        <p:spPr>
          <a:xfrm>
            <a:off x="9711928" y="1695059"/>
            <a:ext cx="146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LLM Output</a:t>
            </a:r>
            <a:endParaRPr kumimoji="1" lang="zh-TW" altLang="en-US" b="1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EEDFE87-BE5C-C868-2C6B-ED9BFE44562C}"/>
              </a:ext>
            </a:extLst>
          </p:cNvPr>
          <p:cNvSpPr txBox="1"/>
          <p:nvPr/>
        </p:nvSpPr>
        <p:spPr>
          <a:xfrm>
            <a:off x="9585199" y="2074493"/>
            <a:ext cx="2155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800" dirty="0">
                <a:solidFill>
                  <a:schemeClr val="tx1"/>
                </a:solidFill>
              </a:rPr>
              <a:t>1967 (Without RAG)</a:t>
            </a:r>
          </a:p>
        </p:txBody>
      </p:sp>
    </p:spTree>
    <p:extLst>
      <p:ext uri="{BB962C8B-B14F-4D97-AF65-F5344CB8AC3E}">
        <p14:creationId xmlns:p14="http://schemas.microsoft.com/office/powerpoint/2010/main" val="412610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10" grpId="0"/>
      <p:bldP spid="15" grpId="0" animBg="1"/>
      <p:bldP spid="24" grpId="0"/>
      <p:bldP spid="30" grpId="0"/>
      <p:bldP spid="32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B27915-18F5-019E-11A5-D94091490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do we need RAG?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306326-4517-AEBD-66C2-10EA5BF26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CED3E8E-2B8B-FC97-39DC-9245032BDCC6}"/>
              </a:ext>
            </a:extLst>
          </p:cNvPr>
          <p:cNvSpPr txBox="1"/>
          <p:nvPr/>
        </p:nvSpPr>
        <p:spPr>
          <a:xfrm>
            <a:off x="653144" y="1749469"/>
            <a:ext cx="10433956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LLMs have profound parameterized knowledge that makes them useful in responding to general prompts.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However, LLMs are error-prone due to lack of domain knowledge or outdated information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(RAG</a:t>
            </a:r>
            <a:r>
              <a:rPr kumimoji="1" lang="zh-TW" altLang="en-US" sz="2400" dirty="0"/>
              <a:t>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可協助更新知識</a:t>
            </a:r>
            <a:r>
              <a:rPr kumimoji="1" lang="en-US" altLang="zh-TW" sz="2400" dirty="0"/>
              <a:t>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Standalone LLMs do not serve users who want a deeper dive into a current or more specific topic (RAG</a:t>
            </a:r>
            <a:r>
              <a:rPr kumimoji="1" lang="zh-TW" altLang="en-US" sz="2400" dirty="0"/>
              <a:t>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可協助提供特定領域知識</a:t>
            </a:r>
            <a:r>
              <a:rPr kumimoji="1" lang="en-US" altLang="zh-TW" sz="2400" dirty="0"/>
              <a:t>).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C1ECBE7-AB24-89B4-34B4-CCC8E46D6659}"/>
              </a:ext>
            </a:extLst>
          </p:cNvPr>
          <p:cNvSpPr txBox="1"/>
          <p:nvPr/>
        </p:nvSpPr>
        <p:spPr>
          <a:xfrm>
            <a:off x="3762102" y="6461539"/>
            <a:ext cx="466779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https://</a:t>
            </a:r>
            <a:r>
              <a:rPr lang="en" altLang="zh-TW" sz="1200" dirty="0" err="1"/>
              <a:t>blogs.nvidia.com</a:t>
            </a:r>
            <a:r>
              <a:rPr lang="en" altLang="zh-TW" sz="1200" dirty="0"/>
              <a:t>/blog/what-is-retrieval-augmented-generation/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8406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83F6A-2180-C0BC-60C0-EF07090C9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A30DA1-7087-C146-154B-45E6BAFC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Retrieval-Augmented Generation (RAG)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A4FD2F-5A2E-FE9F-739C-219C3D0F0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4CF805-8E36-9B98-4599-3E02CB5FFB81}"/>
              </a:ext>
            </a:extLst>
          </p:cNvPr>
          <p:cNvSpPr txBox="1"/>
          <p:nvPr/>
        </p:nvSpPr>
        <p:spPr>
          <a:xfrm>
            <a:off x="3817502" y="6355873"/>
            <a:ext cx="44405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Gao, </a:t>
            </a:r>
            <a:r>
              <a:rPr lang="en" altLang="zh-TW" sz="1200" dirty="0" err="1"/>
              <a:t>Yunfan</a:t>
            </a:r>
            <a:r>
              <a:rPr lang="en" altLang="zh-TW" sz="1200" dirty="0"/>
              <a:t>, et al. "Retrieval-augmented generation for large language models: A survey." </a:t>
            </a:r>
            <a:r>
              <a:rPr lang="en" altLang="zh-TW" sz="1200" i="1" dirty="0" err="1"/>
              <a:t>arXiv</a:t>
            </a:r>
            <a:r>
              <a:rPr lang="en" altLang="zh-TW" sz="1200" i="1" dirty="0"/>
              <a:t> preprint arXiv:2312.10997</a:t>
            </a:r>
            <a:r>
              <a:rPr lang="en" altLang="zh-TW" sz="1200" dirty="0"/>
              <a:t> (2023).</a:t>
            </a:r>
            <a:endParaRPr lang="zh-TW" altLang="en-US" sz="1200" dirty="0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960134E1-F51A-D6E1-484D-543C5B8B218A}"/>
              </a:ext>
            </a:extLst>
          </p:cNvPr>
          <p:cNvSpPr/>
          <p:nvPr/>
        </p:nvSpPr>
        <p:spPr>
          <a:xfrm>
            <a:off x="6934774" y="1790232"/>
            <a:ext cx="2057400" cy="11367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Generator</a:t>
            </a:r>
            <a:endParaRPr kumimoji="1" lang="en-US" altLang="zh-TW" dirty="0"/>
          </a:p>
          <a:p>
            <a:pPr algn="ctr"/>
            <a:r>
              <a:rPr kumimoji="1" lang="en-US" altLang="zh-TW" dirty="0"/>
              <a:t>(e.g., LLM)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F1B794BD-11AD-559A-F722-62EAF61439D9}"/>
              </a:ext>
            </a:extLst>
          </p:cNvPr>
          <p:cNvSpPr/>
          <p:nvPr/>
        </p:nvSpPr>
        <p:spPr>
          <a:xfrm>
            <a:off x="1968465" y="3373243"/>
            <a:ext cx="1939290" cy="704850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Retriever</a:t>
            </a:r>
          </a:p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(e.g., BERT)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9" name="圖形 8" descr="資料庫 外框">
            <a:extLst>
              <a:ext uri="{FF2B5EF4-FFF2-40B4-BE49-F238E27FC236}">
                <a16:creationId xmlns:a16="http://schemas.microsoft.com/office/drawing/2014/main" id="{02D46EA0-9D09-AC63-C991-2994CBF1C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2469" y="4698685"/>
            <a:ext cx="914400" cy="914400"/>
          </a:xfrm>
          <a:prstGeom prst="rect">
            <a:avLst/>
          </a:prstGeom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B7A15977-C134-8652-1785-C3928E896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729" y="5501949"/>
            <a:ext cx="772651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3A65E329-0B2D-56FE-B4DB-1D15AC3689F1}"/>
              </a:ext>
            </a:extLst>
          </p:cNvPr>
          <p:cNvSpPr txBox="1"/>
          <p:nvPr/>
        </p:nvSpPr>
        <p:spPr>
          <a:xfrm>
            <a:off x="2023380" y="5531209"/>
            <a:ext cx="183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Knowledge Base </a:t>
            </a:r>
            <a:r>
              <a:rPr kumimoji="1" lang="en-US" altLang="zh-TW" dirty="0"/>
              <a:t>(e.g., Wikipedia)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9A1FEA5D-78A2-D3BE-AFD3-AB08CE3F27B1}"/>
              </a:ext>
            </a:extLst>
          </p:cNvPr>
          <p:cNvCxnSpPr/>
          <p:nvPr/>
        </p:nvCxnSpPr>
        <p:spPr>
          <a:xfrm>
            <a:off x="2942300" y="4152020"/>
            <a:ext cx="0" cy="5575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1F8AE2A3-A3FB-F438-9F12-173368E521A7}"/>
              </a:ext>
            </a:extLst>
          </p:cNvPr>
          <p:cNvSpPr/>
          <p:nvPr/>
        </p:nvSpPr>
        <p:spPr>
          <a:xfrm>
            <a:off x="1135192" y="2068087"/>
            <a:ext cx="3627610" cy="53131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Which year was Oppenheimer born?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5DDFB67A-5874-F4B3-2F8D-AAF2B5DDF53A}"/>
              </a:ext>
            </a:extLst>
          </p:cNvPr>
          <p:cNvCxnSpPr/>
          <p:nvPr/>
        </p:nvCxnSpPr>
        <p:spPr>
          <a:xfrm>
            <a:off x="2948996" y="2739490"/>
            <a:ext cx="0" cy="5575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487FF10-FEED-295A-F7E6-1FB57527F107}"/>
              </a:ext>
            </a:extLst>
          </p:cNvPr>
          <p:cNvSpPr/>
          <p:nvPr/>
        </p:nvSpPr>
        <p:spPr>
          <a:xfrm>
            <a:off x="4266769" y="4587530"/>
            <a:ext cx="3275388" cy="1136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1400" dirty="0">
                <a:solidFill>
                  <a:schemeClr val="tx1"/>
                </a:solidFill>
              </a:rPr>
              <a:t>Robert Oppenheimer (born April 22, 1904, New York, New York, U.S.—died February 18, 1967, Princeton, New Jersey) was an American theoretical physicist and science administrator ...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D4D6C16C-E0E9-A194-C53D-F0E4E7C61FC0}"/>
              </a:ext>
            </a:extLst>
          </p:cNvPr>
          <p:cNvCxnSpPr>
            <a:cxnSpLocks/>
          </p:cNvCxnSpPr>
          <p:nvPr/>
        </p:nvCxnSpPr>
        <p:spPr>
          <a:xfrm>
            <a:off x="5018085" y="2249634"/>
            <a:ext cx="16614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54BECF0-40B3-0142-B9E0-42F76E3992C1}"/>
              </a:ext>
            </a:extLst>
          </p:cNvPr>
          <p:cNvCxnSpPr>
            <a:cxnSpLocks/>
          </p:cNvCxnSpPr>
          <p:nvPr/>
        </p:nvCxnSpPr>
        <p:spPr>
          <a:xfrm>
            <a:off x="5018085" y="2510891"/>
            <a:ext cx="16614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49624E2B-3FEA-0D07-1C05-00DA1E28D71E}"/>
              </a:ext>
            </a:extLst>
          </p:cNvPr>
          <p:cNvCxnSpPr>
            <a:cxnSpLocks/>
          </p:cNvCxnSpPr>
          <p:nvPr/>
        </p:nvCxnSpPr>
        <p:spPr>
          <a:xfrm>
            <a:off x="3479825" y="5167005"/>
            <a:ext cx="6163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C88BCF83-DD3E-D112-EA46-E2D81122C885}"/>
              </a:ext>
            </a:extLst>
          </p:cNvPr>
          <p:cNvCxnSpPr>
            <a:cxnSpLocks/>
          </p:cNvCxnSpPr>
          <p:nvPr/>
        </p:nvCxnSpPr>
        <p:spPr>
          <a:xfrm flipV="1">
            <a:off x="5809368" y="2576207"/>
            <a:ext cx="0" cy="197031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A57A642C-7A20-74CC-D247-29CBC6B5F2AD}"/>
              </a:ext>
            </a:extLst>
          </p:cNvPr>
          <p:cNvSpPr txBox="1"/>
          <p:nvPr/>
        </p:nvSpPr>
        <p:spPr>
          <a:xfrm>
            <a:off x="9585199" y="2035420"/>
            <a:ext cx="21550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800" dirty="0">
                <a:solidFill>
                  <a:schemeClr val="tx1"/>
                </a:solidFill>
              </a:rPr>
              <a:t>1967 (Without RAG)</a:t>
            </a:r>
          </a:p>
          <a:p>
            <a:r>
              <a:rPr kumimoji="1" lang="en-US" altLang="zh-TW" dirty="0"/>
              <a:t>1904 (With RAG)</a:t>
            </a:r>
            <a:endParaRPr lang="zh-TW" altLang="en-US" dirty="0"/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19F70177-12DE-2622-8CF5-BA0848E1D802}"/>
              </a:ext>
            </a:extLst>
          </p:cNvPr>
          <p:cNvCxnSpPr>
            <a:cxnSpLocks/>
          </p:cNvCxnSpPr>
          <p:nvPr/>
        </p:nvCxnSpPr>
        <p:spPr>
          <a:xfrm>
            <a:off x="9132884" y="2249634"/>
            <a:ext cx="4414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579C5FC5-DCE7-712C-C4A6-03A6FB80DC3B}"/>
              </a:ext>
            </a:extLst>
          </p:cNvPr>
          <p:cNvCxnSpPr>
            <a:cxnSpLocks/>
          </p:cNvCxnSpPr>
          <p:nvPr/>
        </p:nvCxnSpPr>
        <p:spPr>
          <a:xfrm>
            <a:off x="9143770" y="2510891"/>
            <a:ext cx="44142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522BD43D-B1C1-5C76-AFDB-742DA0A28467}"/>
              </a:ext>
            </a:extLst>
          </p:cNvPr>
          <p:cNvSpPr txBox="1"/>
          <p:nvPr/>
        </p:nvSpPr>
        <p:spPr>
          <a:xfrm>
            <a:off x="7531906" y="4833404"/>
            <a:ext cx="1460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Retrieved Documents</a:t>
            </a:r>
            <a:endParaRPr kumimoji="1" lang="zh-TW" altLang="en-US" b="1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6ADCE03-9FD2-6222-DDC8-08327F921479}"/>
              </a:ext>
            </a:extLst>
          </p:cNvPr>
          <p:cNvSpPr txBox="1"/>
          <p:nvPr/>
        </p:nvSpPr>
        <p:spPr>
          <a:xfrm>
            <a:off x="2207976" y="1695059"/>
            <a:ext cx="146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Input Query</a:t>
            </a:r>
            <a:endParaRPr kumimoji="1" lang="zh-TW" altLang="en-US" b="1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8945C55-4393-36D3-40D5-1398F258D4B5}"/>
              </a:ext>
            </a:extLst>
          </p:cNvPr>
          <p:cNvSpPr txBox="1"/>
          <p:nvPr/>
        </p:nvSpPr>
        <p:spPr>
          <a:xfrm>
            <a:off x="9711928" y="1695059"/>
            <a:ext cx="146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LLM Output</a:t>
            </a:r>
            <a:endParaRPr kumimoji="1"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7ED561A-CBFF-8D4F-2559-0B96E1878B7E}"/>
              </a:ext>
            </a:extLst>
          </p:cNvPr>
          <p:cNvSpPr txBox="1"/>
          <p:nvPr/>
        </p:nvSpPr>
        <p:spPr>
          <a:xfrm>
            <a:off x="3922905" y="3561364"/>
            <a:ext cx="1939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⬅️ 今天重點</a:t>
            </a:r>
          </a:p>
        </p:txBody>
      </p:sp>
    </p:spTree>
    <p:extLst>
      <p:ext uri="{BB962C8B-B14F-4D97-AF65-F5344CB8AC3E}">
        <p14:creationId xmlns:p14="http://schemas.microsoft.com/office/powerpoint/2010/main" val="1137075892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2226</TotalTime>
  <Words>4094</Words>
  <Application>Microsoft Macintosh PowerPoint</Application>
  <PresentationFormat>寬螢幕</PresentationFormat>
  <Paragraphs>639</Paragraphs>
  <Slides>59</Slides>
  <Notes>4</Notes>
  <HiddenSlides>3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9" baseType="lpstr">
      <vt:lpstr>Microsoft JhengHei</vt:lpstr>
      <vt:lpstr>Nanum Brush Script</vt:lpstr>
      <vt:lpstr>Arial</vt:lpstr>
      <vt:lpstr>Calibri</vt:lpstr>
      <vt:lpstr>Calibri Light</vt:lpstr>
      <vt:lpstr>Cambria Math</vt:lpstr>
      <vt:lpstr>Courier New</vt:lpstr>
      <vt:lpstr>Times New Roman</vt:lpstr>
      <vt:lpstr>Wingdings</vt:lpstr>
      <vt:lpstr>回顧</vt:lpstr>
      <vt:lpstr>自然語言處理與應用 Natural Language Processing and Applications</vt:lpstr>
      <vt:lpstr>Hallucination of LLM</vt:lpstr>
      <vt:lpstr>Solutions to Mitigating Hallucinations</vt:lpstr>
      <vt:lpstr>Chain-of-Thought Prompting (CoT)</vt:lpstr>
      <vt:lpstr>PowerPoint 簡報</vt:lpstr>
      <vt:lpstr>Information Retrieval</vt:lpstr>
      <vt:lpstr>Retrieval-Augmented Generation (RAG) 框架</vt:lpstr>
      <vt:lpstr>Why do we need RAG?</vt:lpstr>
      <vt:lpstr>Retrieval-Augmented Generation (RAG)</vt:lpstr>
      <vt:lpstr>Task: Open-domain question answering (ODQA)</vt:lpstr>
      <vt:lpstr>Retrievers for RAG</vt:lpstr>
      <vt:lpstr>Vectors (embeddings) in this semester</vt:lpstr>
      <vt:lpstr>PowerPoint 簡報</vt:lpstr>
      <vt:lpstr>BERT as a Cross Encoder</vt:lpstr>
      <vt:lpstr>Cross-encoder 速度問題</vt:lpstr>
      <vt:lpstr>Sentence-BERT</vt:lpstr>
      <vt:lpstr>Why does Sentence-BERT need pooling?</vt:lpstr>
      <vt:lpstr>Pooling of Sentence-BERT</vt:lpstr>
      <vt:lpstr>Sentence-BERT (Bi-encoder)</vt:lpstr>
      <vt:lpstr>Performance comparison of Pooling and Concatenation</vt:lpstr>
      <vt:lpstr>Computation time for Bi-encoders and Cross encoders</vt:lpstr>
      <vt:lpstr>SimCSE (Bi-encoder)</vt:lpstr>
      <vt:lpstr>Dropout</vt:lpstr>
      <vt:lpstr>Unsupervised training of SimCSE</vt:lpstr>
      <vt:lpstr>Contrastive Learning</vt:lpstr>
      <vt:lpstr>Contrastive Learning Loss (1)</vt:lpstr>
      <vt:lpstr>Contrastive Learning Loss (2)</vt:lpstr>
      <vt:lpstr>Supervised training of SimCSE</vt:lpstr>
      <vt:lpstr>PowerPoint 簡報</vt:lpstr>
      <vt:lpstr>Dense Passage Retrieval (DPR)</vt:lpstr>
      <vt:lpstr>Dense Passage Retrieval (DPR)</vt:lpstr>
      <vt:lpstr>Dense Passage Retrieval (DPR)</vt:lpstr>
      <vt:lpstr>Dense Passage Retrieval (DPR)</vt:lpstr>
      <vt:lpstr>Summary Parameter Sharing</vt:lpstr>
      <vt:lpstr>PowerPoint 簡報</vt:lpstr>
      <vt:lpstr>Retrieval-Augmented Generation (RAG)</vt:lpstr>
      <vt:lpstr>Challenges in Modern RAG</vt:lpstr>
      <vt:lpstr>Type of Noises</vt:lpstr>
      <vt:lpstr>Capabilities that LLMs Should Have in RAG</vt:lpstr>
      <vt:lpstr>Capabilities that LLMs Should Have in RAG</vt:lpstr>
      <vt:lpstr>Capabilities that LLMs Should Have in RAG</vt:lpstr>
      <vt:lpstr>RetRobust: Making Retrieval-Augmented Language Models Robust to Irrelevant Context</vt:lpstr>
      <vt:lpstr>RetRobust: Making Retrieval-Augmented Language Models Robust to Irrelevant Context</vt:lpstr>
      <vt:lpstr>RAFT: Adapting LLM to RAG</vt:lpstr>
      <vt:lpstr>Difference between RetRobust and RAFT</vt:lpstr>
      <vt:lpstr>Capabilities that LLMs Should Have in RAG</vt:lpstr>
      <vt:lpstr>PowerPoint 簡報</vt:lpstr>
      <vt:lpstr>Query Rewriting</vt:lpstr>
      <vt:lpstr>Query Rewriting – Approach</vt:lpstr>
      <vt:lpstr>Query Rewriting – Prompt for the LLMs</vt:lpstr>
      <vt:lpstr>Hypothetical Document Embeddings (HyDE)</vt:lpstr>
      <vt:lpstr>HyDE can be better than Query Rewriting for retrieval tasks</vt:lpstr>
      <vt:lpstr>Recent RAG Developments</vt:lpstr>
      <vt:lpstr>作業繳交時程</vt:lpstr>
      <vt:lpstr>補交規範</vt:lpstr>
      <vt:lpstr>Checkpoint 3 (for W15 / W16 oral)</vt:lpstr>
      <vt:lpstr>Week 15 / Week 16 之前要繳交什麼？</vt:lpstr>
      <vt:lpstr>互評機制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英嘉 林</cp:lastModifiedBy>
  <cp:revision>513</cp:revision>
  <dcterms:created xsi:type="dcterms:W3CDTF">2025-02-07T09:05:59Z</dcterms:created>
  <dcterms:modified xsi:type="dcterms:W3CDTF">2025-05-19T05:04:23Z</dcterms:modified>
</cp:coreProperties>
</file>